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AE0BF-30C6-4CF2-B627-463E9604788C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C7A88-272A-46D0-8F16-5E3DEDAB3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DEE9B-C28A-4341-AD6E-4323F2C3886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882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9ee017dae5f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5877272"/>
            <a:ext cx="1365622" cy="8291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999BA3-96D5-48C6-BC75-412E1B99F9E9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D2126A9-1667-4D9B-8C4D-5236AFE98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7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7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12" Type="http://schemas.openxmlformats.org/officeDocument/2006/relationships/image" Target="../media/image6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11" Type="http://schemas.openxmlformats.org/officeDocument/2006/relationships/image" Target="../media/image59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Обобщающее повторение: тригонометрические функции и их свойства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4071942"/>
            <a:ext cx="5114778" cy="1101248"/>
          </a:xfrm>
        </p:spPr>
        <p:txBody>
          <a:bodyPr>
            <a:noAutofit/>
          </a:bodyPr>
          <a:lstStyle/>
          <a:p>
            <a:pPr algn="r"/>
            <a:r>
              <a:rPr lang="ru-RU" sz="1800" dirty="0" err="1" smtClean="0"/>
              <a:t>Трубичкина</a:t>
            </a:r>
            <a:r>
              <a:rPr lang="ru-RU" sz="1800" dirty="0" smtClean="0"/>
              <a:t> Л.С. </a:t>
            </a:r>
          </a:p>
          <a:p>
            <a:pPr algn="r"/>
            <a:r>
              <a:rPr lang="ru-RU" sz="1800" dirty="0" smtClean="0"/>
              <a:t>учитель математики первой категории</a:t>
            </a:r>
          </a:p>
          <a:p>
            <a:pPr algn="r"/>
            <a:r>
              <a:rPr lang="ru-RU" sz="1800" dirty="0" smtClean="0"/>
              <a:t> МБОУ «</a:t>
            </a:r>
            <a:r>
              <a:rPr lang="ru-RU" sz="1800" dirty="0" err="1" smtClean="0"/>
              <a:t>Кайрактынская</a:t>
            </a:r>
            <a:r>
              <a:rPr lang="ru-RU" sz="1800" dirty="0" smtClean="0"/>
              <a:t> СОШ» </a:t>
            </a:r>
          </a:p>
          <a:p>
            <a:pPr algn="r"/>
            <a:r>
              <a:rPr lang="ru-RU" sz="1800" dirty="0" err="1" smtClean="0"/>
              <a:t>Акбулакского</a:t>
            </a:r>
            <a:r>
              <a:rPr lang="ru-RU" sz="1800" dirty="0" smtClean="0"/>
              <a:t> района</a:t>
            </a:r>
          </a:p>
          <a:p>
            <a:pPr algn="r"/>
            <a:r>
              <a:rPr lang="ru-RU" sz="1800" dirty="0" smtClean="0"/>
              <a:t> Оренбургской Области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№ </a:t>
            </a:r>
            <a:r>
              <a:rPr lang="en-US" dirty="0" smtClean="0"/>
              <a:t>3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Цели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 Образовательные</a:t>
            </a:r>
            <a:r>
              <a:rPr lang="ru-RU" dirty="0" smtClean="0"/>
              <a:t>: обобщить и систематизировать знания обучающихся по изученной теме, провести контроль уровня усвоения материала;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Развивающие</a:t>
            </a:r>
            <a:r>
              <a:rPr lang="ru-RU" dirty="0" smtClean="0"/>
              <a:t>: развитие математического мышления, интеллектуальных и познавательных способностей, развитие умения обосновать свое решение, контролировать и оценивать результаты своих действий;</a:t>
            </a:r>
          </a:p>
          <a:p>
            <a:r>
              <a:rPr lang="ru-RU" b="1" dirty="0" smtClean="0"/>
              <a:t>Воспитательные</a:t>
            </a:r>
            <a:r>
              <a:rPr lang="ru-RU" dirty="0" smtClean="0"/>
              <a:t>: воспитание культуры общения, познавательной активности, чувства ответственности за выполненную работу, дисциплинированности, аккуратности, самостоятельности.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214950"/>
            <a:ext cx="7242048" cy="11430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Сильнее всех – владеющий собой</a:t>
            </a:r>
            <a:br>
              <a:rPr lang="ru-RU" sz="6000" dirty="0" smtClean="0"/>
            </a:br>
            <a:r>
              <a:rPr lang="ru-RU" sz="6000" dirty="0" smtClean="0"/>
              <a:t> </a:t>
            </a:r>
            <a:br>
              <a:rPr lang="ru-RU" sz="6000" dirty="0" smtClean="0"/>
            </a:br>
            <a:r>
              <a:rPr lang="ru-RU" sz="6000" dirty="0" smtClean="0"/>
              <a:t>                      </a:t>
            </a:r>
            <a:r>
              <a:rPr lang="ru-RU" sz="4000" dirty="0" smtClean="0"/>
              <a:t>Сенека</a:t>
            </a:r>
            <a:endParaRPr lang="ru-RU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H="1" flipV="1">
            <a:off x="4381578" y="703449"/>
            <a:ext cx="7872" cy="13632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0" y="1571612"/>
            <a:ext cx="8712968" cy="216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012101" y="527774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8424" y="154344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12405" y="162549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41" y="1726365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blipFill rotWithShape="1">
                <a:blip r:embed="rId5"/>
                <a:stretch>
                  <a:fillRect l="-15789" t="-1053" b="-105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22" y="1698151"/>
            <a:ext cx="14934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982565" y="1428527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48611" y="1540396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blipFill rotWithShape="1">
                <a:blip r:embed="rId7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00034" y="0"/>
            <a:ext cx="345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9" name="Прямоугольник 28"/>
              <p:cNvSpPr/>
              <p:nvPr/>
            </p:nvSpPr>
            <p:spPr>
              <a:xfrm>
                <a:off x="5076056" y="204609"/>
                <a:ext cx="214193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𝒔𝒊𝒏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04609"/>
                <a:ext cx="2141933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3419" t="-15094" r="-7692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5136921"/>
                  </p:ext>
                </p:extLst>
              </p:nvPr>
            </p:nvGraphicFramePr>
            <p:xfrm>
              <a:off x="419107" y="2204864"/>
              <a:ext cx="8305785" cy="47462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288032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029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643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1907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2095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3</m:t>
                                        </m:r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2</m:t>
                              </m:r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−1;1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665136921"/>
                  </p:ext>
                </p:extLst>
              </p:nvPr>
            </p:nvGraphicFramePr>
            <p:xfrm>
              <a:off x="419107" y="2204864"/>
              <a:ext cx="8305785" cy="480415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8868" r="-275" b="-1364151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18868" r="-275" b="-1264151"/>
                          </a:stretch>
                        </a:blipFill>
                      </a:tcPr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27451" r="-275" b="-1213725"/>
                          </a:stretch>
                        </a:blipFill>
                      </a:tcPr>
                    </a:tc>
                  </a:tr>
                  <a:tr h="35858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83051" r="-275" b="-949153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410294" r="-275" b="-645588"/>
                          </a:stretch>
                        </a:blipFill>
                      </a:tcPr>
                    </a:tc>
                  </a:tr>
                  <a:tr h="55124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381319" r="-275" b="-382418"/>
                          </a:stretch>
                        </a:blipFill>
                      </a:tcPr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644118" r="-275" b="-411765"/>
                          </a:stretch>
                        </a:blipFill>
                      </a:tcPr>
                    </a:tc>
                  </a:tr>
                  <a:tr h="41687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33333" r="-275" b="-30579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084906" r="-275" b="-298113"/>
                          </a:stretch>
                        </a:blipFill>
                      </a:tcPr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1570000" r="-133700" b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570000" r="-275" b="-295000"/>
                          </a:stretch>
                        </a:blipFill>
                      </a:tcPr>
                    </a:tc>
                  </a:tr>
                  <a:tr h="24536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1670000" r="-133700" b="-1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670000" r="-275" b="-195000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335849" r="-275" b="-4717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Полилиния 4"/>
          <p:cNvSpPr/>
          <p:nvPr/>
        </p:nvSpPr>
        <p:spPr>
          <a:xfrm>
            <a:off x="238125" y="1142993"/>
            <a:ext cx="8591550" cy="914407"/>
          </a:xfrm>
          <a:custGeom>
            <a:avLst/>
            <a:gdLst>
              <a:gd name="connsiteX0" fmla="*/ 0 w 8591550"/>
              <a:gd name="connsiteY0" fmla="*/ 476255 h 914411"/>
              <a:gd name="connsiteX1" fmla="*/ 1009650 w 8591550"/>
              <a:gd name="connsiteY1" fmla="*/ 5 h 914411"/>
              <a:gd name="connsiteX2" fmla="*/ 2047875 w 8591550"/>
              <a:gd name="connsiteY2" fmla="*/ 466730 h 914411"/>
              <a:gd name="connsiteX3" fmla="*/ 3105150 w 8591550"/>
              <a:gd name="connsiteY3" fmla="*/ 914405 h 914411"/>
              <a:gd name="connsiteX4" fmla="*/ 4133850 w 8591550"/>
              <a:gd name="connsiteY4" fmla="*/ 457205 h 914411"/>
              <a:gd name="connsiteX5" fmla="*/ 5210175 w 8591550"/>
              <a:gd name="connsiteY5" fmla="*/ 5 h 914411"/>
              <a:gd name="connsiteX6" fmla="*/ 6257925 w 8591550"/>
              <a:gd name="connsiteY6" fmla="*/ 457205 h 914411"/>
              <a:gd name="connsiteX7" fmla="*/ 7305675 w 8591550"/>
              <a:gd name="connsiteY7" fmla="*/ 895355 h 914411"/>
              <a:gd name="connsiteX8" fmla="*/ 8353425 w 8591550"/>
              <a:gd name="connsiteY8" fmla="*/ 447680 h 914411"/>
              <a:gd name="connsiteX9" fmla="*/ 8591550 w 8591550"/>
              <a:gd name="connsiteY9" fmla="*/ 323855 h 914411"/>
              <a:gd name="connsiteX0" fmla="*/ 0 w 8591550"/>
              <a:gd name="connsiteY0" fmla="*/ 476255 h 914406"/>
              <a:gd name="connsiteX1" fmla="*/ 1009650 w 8591550"/>
              <a:gd name="connsiteY1" fmla="*/ 5 h 914406"/>
              <a:gd name="connsiteX2" fmla="*/ 2047875 w 8591550"/>
              <a:gd name="connsiteY2" fmla="*/ 466730 h 914406"/>
              <a:gd name="connsiteX3" fmla="*/ 3105150 w 8591550"/>
              <a:gd name="connsiteY3" fmla="*/ 914405 h 914406"/>
              <a:gd name="connsiteX4" fmla="*/ 4152900 w 8591550"/>
              <a:gd name="connsiteY4" fmla="*/ 461967 h 914406"/>
              <a:gd name="connsiteX5" fmla="*/ 5210175 w 8591550"/>
              <a:gd name="connsiteY5" fmla="*/ 5 h 914406"/>
              <a:gd name="connsiteX6" fmla="*/ 6257925 w 8591550"/>
              <a:gd name="connsiteY6" fmla="*/ 457205 h 914406"/>
              <a:gd name="connsiteX7" fmla="*/ 7305675 w 8591550"/>
              <a:gd name="connsiteY7" fmla="*/ 895355 h 914406"/>
              <a:gd name="connsiteX8" fmla="*/ 8353425 w 8591550"/>
              <a:gd name="connsiteY8" fmla="*/ 447680 h 914406"/>
              <a:gd name="connsiteX9" fmla="*/ 8591550 w 8591550"/>
              <a:gd name="connsiteY9" fmla="*/ 323855 h 914406"/>
              <a:gd name="connsiteX0" fmla="*/ 0 w 8591550"/>
              <a:gd name="connsiteY0" fmla="*/ 476255 h 914406"/>
              <a:gd name="connsiteX1" fmla="*/ 1009650 w 8591550"/>
              <a:gd name="connsiteY1" fmla="*/ 5 h 914406"/>
              <a:gd name="connsiteX2" fmla="*/ 2047875 w 8591550"/>
              <a:gd name="connsiteY2" fmla="*/ 466730 h 914406"/>
              <a:gd name="connsiteX3" fmla="*/ 3105150 w 8591550"/>
              <a:gd name="connsiteY3" fmla="*/ 914405 h 914406"/>
              <a:gd name="connsiteX4" fmla="*/ 4152900 w 8591550"/>
              <a:gd name="connsiteY4" fmla="*/ 461967 h 914406"/>
              <a:gd name="connsiteX5" fmla="*/ 5210175 w 8591550"/>
              <a:gd name="connsiteY5" fmla="*/ 5 h 914406"/>
              <a:gd name="connsiteX6" fmla="*/ 6257925 w 8591550"/>
              <a:gd name="connsiteY6" fmla="*/ 457205 h 914406"/>
              <a:gd name="connsiteX7" fmla="*/ 7305675 w 8591550"/>
              <a:gd name="connsiteY7" fmla="*/ 895355 h 914406"/>
              <a:gd name="connsiteX8" fmla="*/ 8353425 w 8591550"/>
              <a:gd name="connsiteY8" fmla="*/ 447680 h 914406"/>
              <a:gd name="connsiteX9" fmla="*/ 8591550 w 8591550"/>
              <a:gd name="connsiteY9" fmla="*/ 323855 h 914406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91550" h="914407">
                <a:moveTo>
                  <a:pt x="0" y="476256"/>
                </a:moveTo>
                <a:cubicBezTo>
                  <a:pt x="334169" y="238924"/>
                  <a:pt x="668338" y="1593"/>
                  <a:pt x="1009650" y="6"/>
                </a:cubicBezTo>
                <a:cubicBezTo>
                  <a:pt x="1350962" y="-1581"/>
                  <a:pt x="1708150" y="285756"/>
                  <a:pt x="2047875" y="466731"/>
                </a:cubicBezTo>
                <a:cubicBezTo>
                  <a:pt x="2387600" y="647706"/>
                  <a:pt x="2754313" y="915200"/>
                  <a:pt x="3105150" y="914406"/>
                </a:cubicBezTo>
                <a:cubicBezTo>
                  <a:pt x="3455987" y="913612"/>
                  <a:pt x="4152900" y="461968"/>
                  <a:pt x="4152900" y="461968"/>
                </a:cubicBezTo>
                <a:cubicBezTo>
                  <a:pt x="4465638" y="271468"/>
                  <a:pt x="4859338" y="800"/>
                  <a:pt x="5210175" y="6"/>
                </a:cubicBezTo>
                <a:cubicBezTo>
                  <a:pt x="5561012" y="-788"/>
                  <a:pt x="6257925" y="457206"/>
                  <a:pt x="6257925" y="457206"/>
                </a:cubicBezTo>
                <a:cubicBezTo>
                  <a:pt x="6578600" y="663581"/>
                  <a:pt x="6956425" y="896943"/>
                  <a:pt x="7305675" y="895356"/>
                </a:cubicBezTo>
                <a:cubicBezTo>
                  <a:pt x="7654925" y="893769"/>
                  <a:pt x="8162925" y="561982"/>
                  <a:pt x="8353425" y="447681"/>
                </a:cubicBezTo>
                <a:cubicBezTo>
                  <a:pt x="8543925" y="333380"/>
                  <a:pt x="8579644" y="338143"/>
                  <a:pt x="8591550" y="32385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095711" y="931819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stCxn id="30" idx="3"/>
            <a:endCxn id="30" idx="3"/>
          </p:cNvCxnSpPr>
          <p:nvPr/>
        </p:nvCxnSpPr>
        <p:spPr>
          <a:xfrm>
            <a:off x="4416847" y="11010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30" idx="3"/>
            <a:endCxn id="30" idx="3"/>
          </p:cNvCxnSpPr>
          <p:nvPr/>
        </p:nvCxnSpPr>
        <p:spPr>
          <a:xfrm>
            <a:off x="4416847" y="11010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8501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2" grpId="0" animBg="1"/>
      <p:bldP spid="23" grpId="0" animBg="1"/>
      <p:bldP spid="25" grpId="0"/>
      <p:bldP spid="26" grpId="0"/>
      <p:bldP spid="27" grpId="0" animBg="1"/>
      <p:bldP spid="28" grpId="0"/>
      <p:bldP spid="29" grpId="0" animBg="1"/>
      <p:bldP spid="5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H="1" flipV="1">
            <a:off x="4393549" y="673938"/>
            <a:ext cx="6939" cy="15467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51520" y="1588506"/>
            <a:ext cx="8640960" cy="3698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057124" y="527774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3271" y="1465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12405" y="162549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41" y="1726365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blipFill rotWithShape="1">
                <a:blip r:embed="rId5"/>
                <a:stretch>
                  <a:fillRect l="-15789" t="-1053" b="-105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22" y="1698151"/>
            <a:ext cx="14934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982565" y="1428527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48611" y="1540396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blipFill rotWithShape="1">
                <a:blip r:embed="rId7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715525" y="246396"/>
            <a:ext cx="345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9" name="Прямоугольник 28"/>
              <p:cNvSpPr/>
              <p:nvPr/>
            </p:nvSpPr>
            <p:spPr>
              <a:xfrm>
                <a:off x="5076056" y="204609"/>
                <a:ext cx="217078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𝒄𝒐𝒔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04609"/>
                <a:ext cx="2170787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3371" t="-15094" r="-7584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1742777"/>
                  </p:ext>
                </p:extLst>
              </p:nvPr>
            </p:nvGraphicFramePr>
            <p:xfrm>
              <a:off x="539552" y="2237087"/>
              <a:ext cx="8305785" cy="469551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288032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000" b="1" i="0" smtClean="0">
                                      <a:effectLst/>
                                      <a:latin typeface="Cambria Math"/>
                                    </a:rPr>
                                    <m:t>𝐜𝐨𝐬</m:t>
                                  </m:r>
                                </m:fName>
                                <m:e>
                                  <m: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367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</m:t>
                                    </m:r>
                                    <m:r>
                                      <a:rPr lang="en-US" sz="1400" b="0" i="0" smtClean="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04816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400" b="0" i="1" smtClean="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4797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41612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  <a:r>
                            <a:rPr lang="en-US" sz="2000" baseline="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/>
                          </a: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π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628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 smtClean="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9166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π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3433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2</m:t>
                              </m:r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6072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−1;1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711742777"/>
                  </p:ext>
                </p:extLst>
              </p:nvPr>
            </p:nvGraphicFramePr>
            <p:xfrm>
              <a:off x="539552" y="2237087"/>
              <a:ext cx="8305785" cy="476954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8868" r="-275" b="-134905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18868" r="-275" b="-1249057"/>
                          </a:stretch>
                        </a:blipFill>
                      </a:tcPr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27451" r="-275" b="-1198039"/>
                          </a:stretch>
                        </a:blipFill>
                      </a:tcPr>
                    </a:tc>
                  </a:tr>
                  <a:tr h="41687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42029" r="-275" b="-78550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22500" r="-275" b="-1122500"/>
                          </a:stretch>
                        </a:blipFill>
                      </a:tcPr>
                    </a:tc>
                  </a:tr>
                  <a:tr h="25628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83333" r="-275" b="-969048"/>
                          </a:stretch>
                        </a:blipFill>
                      </a:tcPr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927500" r="-275" b="-917500"/>
                          </a:stretch>
                        </a:blipFill>
                      </a:tcPr>
                    </a:tc>
                  </a:tr>
                  <a:tr h="24536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002439" r="-275" b="-795122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869231" r="-275" b="-526923"/>
                          </a:stretch>
                        </a:blipFill>
                      </a:tcPr>
                    </a:tc>
                  </a:tr>
                  <a:tr h="59423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514286" r="-133700" b="-179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514286" r="-275" b="-179592"/>
                          </a:stretch>
                        </a:blipFill>
                      </a:tcPr>
                    </a:tc>
                  </a:tr>
                  <a:tr h="594233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620619" r="-133700" b="-814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620619" r="-275" b="-81443"/>
                          </a:stretch>
                        </a:blipFill>
                      </a:tcPr>
                    </a:tc>
                  </a:tr>
                  <a:tr h="35052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205172" r="-275" b="-362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Полилиния 5"/>
          <p:cNvSpPr/>
          <p:nvPr/>
        </p:nvSpPr>
        <p:spPr>
          <a:xfrm>
            <a:off x="238124" y="1068841"/>
            <a:ext cx="8445681" cy="1017133"/>
          </a:xfrm>
          <a:custGeom>
            <a:avLst/>
            <a:gdLst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48274"/>
              <a:gd name="connsiteY0" fmla="*/ 65305 h 1017805"/>
              <a:gd name="connsiteX1" fmla="*/ 1000125 w 8448274"/>
              <a:gd name="connsiteY1" fmla="*/ 560605 h 1017805"/>
              <a:gd name="connsiteX2" fmla="*/ 2057400 w 8448274"/>
              <a:gd name="connsiteY2" fmla="*/ 1017805 h 1017805"/>
              <a:gd name="connsiteX3" fmla="*/ 3114675 w 8448274"/>
              <a:gd name="connsiteY3" fmla="*/ 560605 h 1017805"/>
              <a:gd name="connsiteX4" fmla="*/ 4162425 w 8448274"/>
              <a:gd name="connsiteY4" fmla="*/ 36730 h 1017805"/>
              <a:gd name="connsiteX5" fmla="*/ 5200650 w 8448274"/>
              <a:gd name="connsiteY5" fmla="*/ 532030 h 1017805"/>
              <a:gd name="connsiteX6" fmla="*/ 6267450 w 8448274"/>
              <a:gd name="connsiteY6" fmla="*/ 989230 h 1017805"/>
              <a:gd name="connsiteX7" fmla="*/ 7334250 w 8448274"/>
              <a:gd name="connsiteY7" fmla="*/ 532030 h 1017805"/>
              <a:gd name="connsiteX8" fmla="*/ 8343900 w 8448274"/>
              <a:gd name="connsiteY8" fmla="*/ 46255 h 1017805"/>
              <a:gd name="connsiteX9" fmla="*/ 8362950 w 8448274"/>
              <a:gd name="connsiteY9" fmla="*/ 46255 h 1017805"/>
              <a:gd name="connsiteX0" fmla="*/ 0 w 8448274"/>
              <a:gd name="connsiteY0" fmla="*/ 65305 h 1017805"/>
              <a:gd name="connsiteX1" fmla="*/ 1000125 w 8448274"/>
              <a:gd name="connsiteY1" fmla="*/ 560605 h 1017805"/>
              <a:gd name="connsiteX2" fmla="*/ 2057400 w 8448274"/>
              <a:gd name="connsiteY2" fmla="*/ 1017805 h 1017805"/>
              <a:gd name="connsiteX3" fmla="*/ 3114675 w 8448274"/>
              <a:gd name="connsiteY3" fmla="*/ 560605 h 1017805"/>
              <a:gd name="connsiteX4" fmla="*/ 4162425 w 8448274"/>
              <a:gd name="connsiteY4" fmla="*/ 36730 h 1017805"/>
              <a:gd name="connsiteX5" fmla="*/ 5200650 w 8448274"/>
              <a:gd name="connsiteY5" fmla="*/ 532030 h 1017805"/>
              <a:gd name="connsiteX6" fmla="*/ 6267450 w 8448274"/>
              <a:gd name="connsiteY6" fmla="*/ 989230 h 1017805"/>
              <a:gd name="connsiteX7" fmla="*/ 7334250 w 8448274"/>
              <a:gd name="connsiteY7" fmla="*/ 532030 h 1017805"/>
              <a:gd name="connsiteX8" fmla="*/ 8343900 w 8448274"/>
              <a:gd name="connsiteY8" fmla="*/ 46255 h 1017805"/>
              <a:gd name="connsiteX9" fmla="*/ 8362950 w 8448274"/>
              <a:gd name="connsiteY9" fmla="*/ 46255 h 1017805"/>
              <a:gd name="connsiteX0" fmla="*/ 0 w 8445681"/>
              <a:gd name="connsiteY0" fmla="*/ 64633 h 1017133"/>
              <a:gd name="connsiteX1" fmla="*/ 1000125 w 8445681"/>
              <a:gd name="connsiteY1" fmla="*/ 559933 h 1017133"/>
              <a:gd name="connsiteX2" fmla="*/ 2057400 w 8445681"/>
              <a:gd name="connsiteY2" fmla="*/ 1017133 h 1017133"/>
              <a:gd name="connsiteX3" fmla="*/ 3114675 w 8445681"/>
              <a:gd name="connsiteY3" fmla="*/ 559933 h 1017133"/>
              <a:gd name="connsiteX4" fmla="*/ 4162425 w 8445681"/>
              <a:gd name="connsiteY4" fmla="*/ 36058 h 1017133"/>
              <a:gd name="connsiteX5" fmla="*/ 5200650 w 8445681"/>
              <a:gd name="connsiteY5" fmla="*/ 531358 h 1017133"/>
              <a:gd name="connsiteX6" fmla="*/ 6267450 w 8445681"/>
              <a:gd name="connsiteY6" fmla="*/ 988558 h 1017133"/>
              <a:gd name="connsiteX7" fmla="*/ 7372350 w 8445681"/>
              <a:gd name="connsiteY7" fmla="*/ 521833 h 1017133"/>
              <a:gd name="connsiteX8" fmla="*/ 8343900 w 8445681"/>
              <a:gd name="connsiteY8" fmla="*/ 45583 h 1017133"/>
              <a:gd name="connsiteX9" fmla="*/ 8362950 w 8445681"/>
              <a:gd name="connsiteY9" fmla="*/ 45583 h 101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45681" h="1017133">
                <a:moveTo>
                  <a:pt x="0" y="64633"/>
                </a:moveTo>
                <a:cubicBezTo>
                  <a:pt x="328612" y="232908"/>
                  <a:pt x="685800" y="391658"/>
                  <a:pt x="1000125" y="559933"/>
                </a:cubicBezTo>
                <a:cubicBezTo>
                  <a:pt x="1314450" y="728208"/>
                  <a:pt x="1704975" y="1017133"/>
                  <a:pt x="2057400" y="1017133"/>
                </a:cubicBezTo>
                <a:cubicBezTo>
                  <a:pt x="2409825" y="1017133"/>
                  <a:pt x="2773363" y="761545"/>
                  <a:pt x="3114675" y="559933"/>
                </a:cubicBezTo>
                <a:cubicBezTo>
                  <a:pt x="3455987" y="358321"/>
                  <a:pt x="3814763" y="40820"/>
                  <a:pt x="4162425" y="36058"/>
                </a:cubicBezTo>
                <a:cubicBezTo>
                  <a:pt x="4510087" y="31296"/>
                  <a:pt x="4859338" y="315458"/>
                  <a:pt x="5200650" y="531358"/>
                </a:cubicBezTo>
                <a:cubicBezTo>
                  <a:pt x="5541962" y="747258"/>
                  <a:pt x="5905500" y="990145"/>
                  <a:pt x="6267450" y="988558"/>
                </a:cubicBezTo>
                <a:cubicBezTo>
                  <a:pt x="6629400" y="986971"/>
                  <a:pt x="7372350" y="521833"/>
                  <a:pt x="7372350" y="521833"/>
                </a:cubicBezTo>
                <a:lnTo>
                  <a:pt x="8343900" y="45583"/>
                </a:lnTo>
                <a:cubicBezTo>
                  <a:pt x="8509000" y="-33792"/>
                  <a:pt x="8441531" y="6689"/>
                  <a:pt x="8362950" y="4558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095711" y="931819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582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2" grpId="0" animBg="1"/>
      <p:bldP spid="23" grpId="0" animBg="1"/>
      <p:bldP spid="25" grpId="0"/>
      <p:bldP spid="26" grpId="0"/>
      <p:bldP spid="27" grpId="0" animBg="1"/>
      <p:bldP spid="28" grpId="0"/>
      <p:bldP spid="29" grpId="0" animBg="1"/>
      <p:bldP spid="6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V="1">
            <a:off x="1592427" y="1428528"/>
            <a:ext cx="0" cy="4592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9423" y="3717032"/>
            <a:ext cx="2986433" cy="7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266729" y="1432066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59221" y="366314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84572" y="3663144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2483768" y="3443456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83768" y="3443456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89423" y="3720455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23" y="3720455"/>
                <a:ext cx="576064" cy="581378"/>
              </a:xfrm>
              <a:prstGeom prst="rect">
                <a:avLst/>
              </a:prstGeom>
              <a:blipFill rotWithShape="1">
                <a:blip r:embed="rId3"/>
                <a:stretch>
                  <a:fillRect l="-15789" t="-1042" b="-93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95537" y="246396"/>
            <a:ext cx="270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039826"/>
                  </p:ext>
                </p:extLst>
              </p:nvPr>
            </p:nvGraphicFramePr>
            <p:xfrm>
              <a:off x="3347864" y="908720"/>
              <a:ext cx="5184576" cy="562966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83740"/>
                    <a:gridCol w="1624444"/>
                    <a:gridCol w="2176392"/>
                  </a:tblGrid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300" dirty="0" smtClean="0">
                              <a:effectLst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13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300" b="1" i="0" smtClean="0">
                                      <a:effectLst/>
                                      <a:latin typeface="Cambria Math"/>
                                    </a:rPr>
                                    <m:t>𝐭𝐠</m:t>
                                  </m:r>
                                </m:fName>
                                <m:e>
                                  <m:r>
                                    <a:rPr lang="ru-RU" sz="13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5980" marR="65980" marT="0" marB="0"/>
                    </a:tc>
                  </a:tr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effectLst/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kumimoji="0" lang="ru-RU" sz="1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ru-RU" sz="14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kumimoji="0" lang="ru-RU" sz="14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4479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641836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376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5471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376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182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 b="0" i="1" smtClean="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212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199039826"/>
                  </p:ext>
                </p:extLst>
              </p:nvPr>
            </p:nvGraphicFramePr>
            <p:xfrm>
              <a:off x="3347864" y="908720"/>
              <a:ext cx="5184576" cy="56390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83740"/>
                    <a:gridCol w="1624444"/>
                    <a:gridCol w="2176392"/>
                  </a:tblGrid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714" b="-1521429"/>
                          </a:stretch>
                        </a:blipFill>
                      </a:tcPr>
                    </a:tc>
                  </a:tr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12727" b="-1449091"/>
                          </a:stretch>
                        </a:blipFill>
                      </a:tcPr>
                    </a:tc>
                  </a:tr>
                  <a:tr h="54479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30000" b="-785556"/>
                          </a:stretch>
                        </a:blipFill>
                      </a:tcPr>
                    </a:tc>
                  </a:tr>
                  <a:tr h="66240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89908" b="-548624"/>
                          </a:stretch>
                        </a:blipFill>
                      </a:tcPr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513043" b="-711594"/>
                          </a:stretch>
                        </a:blipFill>
                      </a:tcPr>
                    </a:tc>
                  </a:tr>
                  <a:tr h="45471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110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110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671795" b="-571795"/>
                          </a:stretch>
                        </a:blipFill>
                      </a:tcPr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85019" t="-1016176" r="-133708" b="-2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16176" b="-227941"/>
                          </a:stretch>
                        </a:blipFill>
                      </a:tcPr>
                    </a:tc>
                  </a:tr>
                  <a:tr h="47212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85019" t="-973077" r="-133708" b="-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973077" b="-98718"/>
                          </a:stretch>
                        </a:blipFill>
                      </a:tcPr>
                    </a:tc>
                  </a:tr>
                  <a:tr h="47110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870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2" name="Прямоугольник 31"/>
              <p:cNvSpPr/>
              <p:nvPr/>
            </p:nvSpPr>
            <p:spPr>
              <a:xfrm>
                <a:off x="865487" y="708061"/>
                <a:ext cx="16706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tg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87" y="708061"/>
                <a:ext cx="167065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4380" t="-15094" r="-9854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2644623" y="1556792"/>
            <a:ext cx="0" cy="446449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33415" y="1556792"/>
            <a:ext cx="0" cy="446449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77843" y="3068960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38175" y="1439426"/>
            <a:ext cx="1947301" cy="4580374"/>
          </a:xfrm>
          <a:custGeom>
            <a:avLst/>
            <a:gdLst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276350 w 1947301"/>
              <a:gd name="connsiteY4" fmla="*/ 198957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198957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7301" h="4580374">
                <a:moveTo>
                  <a:pt x="0" y="4580374"/>
                </a:moveTo>
                <a:cubicBezTo>
                  <a:pt x="83344" y="4058086"/>
                  <a:pt x="166688" y="3535799"/>
                  <a:pt x="266700" y="3189724"/>
                </a:cubicBezTo>
                <a:cubicBezTo>
                  <a:pt x="366713" y="2843649"/>
                  <a:pt x="487363" y="2659499"/>
                  <a:pt x="600075" y="2503924"/>
                </a:cubicBezTo>
                <a:cubicBezTo>
                  <a:pt x="712787" y="2348349"/>
                  <a:pt x="825500" y="2341999"/>
                  <a:pt x="942975" y="2256274"/>
                </a:cubicBezTo>
                <a:cubicBezTo>
                  <a:pt x="1060450" y="2170549"/>
                  <a:pt x="1158875" y="2143562"/>
                  <a:pt x="1304925" y="1989574"/>
                </a:cubicBezTo>
                <a:cubicBezTo>
                  <a:pt x="1450975" y="1835586"/>
                  <a:pt x="1546225" y="1641911"/>
                  <a:pt x="1647825" y="1332349"/>
                </a:cubicBezTo>
                <a:cubicBezTo>
                  <a:pt x="1749425" y="1022787"/>
                  <a:pt x="1866900" y="340161"/>
                  <a:pt x="1914525" y="132199"/>
                </a:cubicBezTo>
                <a:cubicBezTo>
                  <a:pt x="1962150" y="-75763"/>
                  <a:pt x="1947862" y="4405"/>
                  <a:pt x="1933575" y="84574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555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3" grpId="0" animBg="1"/>
      <p:bldP spid="28" grpId="0"/>
      <p:bldP spid="32" grpId="0" animBg="1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V="1">
            <a:off x="526955" y="1341505"/>
            <a:ext cx="0" cy="4592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9423" y="3717032"/>
            <a:ext cx="2986433" cy="7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23855" y="1327813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7974" y="36471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5577" y="3663144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1396800" y="349556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396800" y="349556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95537" y="246396"/>
            <a:ext cx="270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6577534"/>
                  </p:ext>
                </p:extLst>
              </p:nvPr>
            </p:nvGraphicFramePr>
            <p:xfrm>
              <a:off x="3347864" y="116632"/>
              <a:ext cx="5384998" cy="632809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4521"/>
                    <a:gridCol w="1601882"/>
                    <a:gridCol w="2418595"/>
                  </a:tblGrid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300" dirty="0" smtClean="0">
                              <a:effectLst/>
                            </a:rPr>
                            <a:t>у=</a:t>
                          </a:r>
                          <a:r>
                            <a:rPr lang="en-US" sz="1300" dirty="0" smtClean="0">
                              <a:effectLst/>
                            </a:rPr>
                            <a:t>c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13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300" b="1" i="0" smtClean="0">
                                      <a:effectLst/>
                                      <a:latin typeface="Cambria Math"/>
                                    </a:rPr>
                                    <m:t>𝐭𝐠</m:t>
                                  </m:r>
                                </m:fName>
                                <m:e>
                                  <m:r>
                                    <a:rPr lang="ru-RU" sz="13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5980" marR="65980" marT="0" marB="0"/>
                    </a:tc>
                  </a:tr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effectLst/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≠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8887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73721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en-US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0922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9150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π</m:t>
                                    </m:r>
                                    <m: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50609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 b="0" i="1" smtClean="0">
                                            <a:effectLst/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+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𝜋</m:t>
                                    </m:r>
                                    <m:r>
                                      <a:rPr lang="en-US" sz="1400" b="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π</m:t>
                                    </m:r>
                                    <m: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69461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406577534"/>
                  </p:ext>
                </p:extLst>
              </p:nvPr>
            </p:nvGraphicFramePr>
            <p:xfrm>
              <a:off x="3347864" y="116632"/>
              <a:ext cx="5384998" cy="633719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4521"/>
                    <a:gridCol w="1601882"/>
                    <a:gridCol w="2418595"/>
                  </a:tblGrid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0000" b="-1631667"/>
                          </a:stretch>
                        </a:blipFill>
                      </a:tcPr>
                    </a:tc>
                  </a:tr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10000" b="-1531667"/>
                          </a:stretch>
                        </a:blipFill>
                      </a:tcPr>
                    </a:tc>
                  </a:tr>
                  <a:tr h="58887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73721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84298" b="-579339"/>
                          </a:stretch>
                        </a:blipFill>
                      </a:tcPr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0922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9150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581481" b="-608642"/>
                          </a:stretch>
                        </a:blipFill>
                      </a:tcPr>
                    </a:tc>
                  </a:tr>
                  <a:tr h="53043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688372" b="-641860"/>
                          </a:stretch>
                        </a:blipFill>
                      </a:tcPr>
                    </a:tc>
                  </a:tr>
                  <a:tr h="450609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85171" t="-1039189" r="-150951" b="-2729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039189" b="-272973"/>
                          </a:stretch>
                        </a:blipFill>
                      </a:tcPr>
                    </a:tc>
                  </a:tr>
                  <a:tr h="69461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85171" t="-739474" r="-150951" b="-771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739474" b="-77193"/>
                          </a:stretch>
                        </a:blipFill>
                      </a:tcPr>
                    </a:tc>
                  </a:tr>
                  <a:tr h="53043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100000" b="-114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2" name="Прямоугольник 31"/>
              <p:cNvSpPr/>
              <p:nvPr/>
            </p:nvSpPr>
            <p:spPr>
              <a:xfrm>
                <a:off x="631174" y="620688"/>
                <a:ext cx="20313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𝒄</m:t>
                    </m:r>
                  </m:oMath>
                </a14:m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tg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74" y="620688"/>
                <a:ext cx="2031325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3604" t="-15094" r="-8108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597" y="3852753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650565" y="1341505"/>
            <a:ext cx="0" cy="45927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/>
        </p:nvSpPr>
        <p:spPr>
          <a:xfrm>
            <a:off x="676274" y="1409700"/>
            <a:ext cx="1857375" cy="4543425"/>
          </a:xfrm>
          <a:custGeom>
            <a:avLst/>
            <a:gdLst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57375"/>
              <a:gd name="connsiteY0" fmla="*/ 0 h 4543425"/>
              <a:gd name="connsiteX1" fmla="*/ 209550 w 1857375"/>
              <a:gd name="connsiteY1" fmla="*/ 1485900 h 4543425"/>
              <a:gd name="connsiteX2" fmla="*/ 561975 w 1857375"/>
              <a:gd name="connsiteY2" fmla="*/ 2057400 h 4543425"/>
              <a:gd name="connsiteX3" fmla="*/ 904875 w 1857375"/>
              <a:gd name="connsiteY3" fmla="*/ 2314575 h 4543425"/>
              <a:gd name="connsiteX4" fmla="*/ 1257300 w 1857375"/>
              <a:gd name="connsiteY4" fmla="*/ 2533650 h 4543425"/>
              <a:gd name="connsiteX5" fmla="*/ 1619250 w 1857375"/>
              <a:gd name="connsiteY5" fmla="*/ 3190875 h 4543425"/>
              <a:gd name="connsiteX6" fmla="*/ 1838325 w 1857375"/>
              <a:gd name="connsiteY6" fmla="*/ 4448175 h 4543425"/>
              <a:gd name="connsiteX7" fmla="*/ 1838325 w 1857375"/>
              <a:gd name="connsiteY7" fmla="*/ 4448175 h 4543425"/>
              <a:gd name="connsiteX8" fmla="*/ 1857375 w 1857375"/>
              <a:gd name="connsiteY8" fmla="*/ 4543425 h 454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7375" h="4543425">
                <a:moveTo>
                  <a:pt x="0" y="0"/>
                </a:moveTo>
                <a:cubicBezTo>
                  <a:pt x="57944" y="571500"/>
                  <a:pt x="115888" y="1143000"/>
                  <a:pt x="209550" y="1485900"/>
                </a:cubicBezTo>
                <a:cubicBezTo>
                  <a:pt x="303212" y="1828800"/>
                  <a:pt x="427038" y="1928813"/>
                  <a:pt x="561975" y="2057400"/>
                </a:cubicBezTo>
                <a:cubicBezTo>
                  <a:pt x="696912" y="2185987"/>
                  <a:pt x="750888" y="2235200"/>
                  <a:pt x="904875" y="2314575"/>
                </a:cubicBezTo>
                <a:cubicBezTo>
                  <a:pt x="1058862" y="2393950"/>
                  <a:pt x="1114425" y="2406650"/>
                  <a:pt x="1257300" y="2533650"/>
                </a:cubicBezTo>
                <a:cubicBezTo>
                  <a:pt x="1400175" y="2660650"/>
                  <a:pt x="1522413" y="2871788"/>
                  <a:pt x="1619250" y="3190875"/>
                </a:cubicBezTo>
                <a:cubicBezTo>
                  <a:pt x="1716087" y="3509962"/>
                  <a:pt x="1838325" y="4448175"/>
                  <a:pt x="1838325" y="4448175"/>
                </a:cubicBezTo>
                <a:lnTo>
                  <a:pt x="1838325" y="4448175"/>
                </a:lnTo>
                <a:lnTo>
                  <a:pt x="1857375" y="4543425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57900" y="3068960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22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8" grpId="0"/>
      <p:bldP spid="32" grpId="0" animBg="1"/>
      <p:bldP spid="15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V="1">
            <a:off x="4391117" y="1772816"/>
            <a:ext cx="0" cy="31136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99294" y="3462426"/>
            <a:ext cx="7632848" cy="360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Блок-схема: узел 19"/>
          <p:cNvSpPr>
            <a:spLocks noChangeAspect="1"/>
          </p:cNvSpPr>
          <p:nvPr/>
        </p:nvSpPr>
        <p:spPr>
          <a:xfrm>
            <a:off x="3319494" y="346243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>
            <a:spLocks noChangeAspect="1"/>
          </p:cNvSpPr>
          <p:nvPr/>
        </p:nvSpPr>
        <p:spPr>
          <a:xfrm>
            <a:off x="5386006" y="342642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>
            <a:spLocks noChangeAspect="1"/>
          </p:cNvSpPr>
          <p:nvPr/>
        </p:nvSpPr>
        <p:spPr>
          <a:xfrm>
            <a:off x="6444216" y="342642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>
            <a:spLocks noChangeAspect="1"/>
          </p:cNvSpPr>
          <p:nvPr/>
        </p:nvSpPr>
        <p:spPr>
          <a:xfrm flipH="1" flipV="1">
            <a:off x="7524319" y="342643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>
            <a:spLocks noChangeAspect="1"/>
          </p:cNvSpPr>
          <p:nvPr/>
        </p:nvSpPr>
        <p:spPr>
          <a:xfrm>
            <a:off x="1203548" y="3471957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>
            <a:spLocks noChangeAspect="1"/>
          </p:cNvSpPr>
          <p:nvPr/>
        </p:nvSpPr>
        <p:spPr>
          <a:xfrm flipH="1" flipV="1">
            <a:off x="2267736" y="345659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>
            <a:spLocks noChangeAspect="1"/>
          </p:cNvSpPr>
          <p:nvPr/>
        </p:nvSpPr>
        <p:spPr>
          <a:xfrm flipV="1">
            <a:off x="4341387" y="386869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>
            <a:spLocks noChangeAspect="1"/>
          </p:cNvSpPr>
          <p:nvPr/>
        </p:nvSpPr>
        <p:spPr>
          <a:xfrm>
            <a:off x="4341859" y="292494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>
            <a:spLocks noChangeAspect="1"/>
          </p:cNvSpPr>
          <p:nvPr/>
        </p:nvSpPr>
        <p:spPr>
          <a:xfrm flipH="1">
            <a:off x="4346245" y="2483667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flipH="1">
                <a:off x="5205986" y="3179776"/>
                <a:ext cx="360039" cy="11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05986" y="3179776"/>
                <a:ext cx="360039" cy="110421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 flipH="1">
                <a:off x="7344299" y="3179776"/>
                <a:ext cx="360039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44299" y="3179776"/>
                <a:ext cx="360039" cy="1166923"/>
              </a:xfrm>
              <a:prstGeom prst="rect">
                <a:avLst/>
              </a:prstGeom>
              <a:blipFill rotWithShape="1">
                <a:blip r:embed="rId3"/>
                <a:stretch>
                  <a:fillRect r="-457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008" y="3626941"/>
            <a:ext cx="224416" cy="18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39807" y="3498430"/>
                <a:ext cx="576064" cy="82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807" y="3498430"/>
                <a:ext cx="576064" cy="825932"/>
              </a:xfrm>
              <a:prstGeom prst="rect">
                <a:avLst/>
              </a:prstGeom>
              <a:blipFill rotWithShape="1">
                <a:blip r:embed="rId5"/>
                <a:stretch>
                  <a:fillRect l="-32979" t="-2963" b="-14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925121" y="3408716"/>
            <a:ext cx="45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-</a:t>
            </a:r>
            <a:endParaRPr lang="ru-RU" sz="3600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28" y="3641404"/>
            <a:ext cx="224416" cy="21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925892" y="3515087"/>
                <a:ext cx="728083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892" y="3515087"/>
                <a:ext cx="728083" cy="8989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рямоугольник 40"/>
          <p:cNvSpPr/>
          <p:nvPr/>
        </p:nvSpPr>
        <p:spPr>
          <a:xfrm>
            <a:off x="736429" y="3669014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-</a:t>
            </a:r>
          </a:p>
        </p:txBody>
      </p:sp>
      <p:sp>
        <p:nvSpPr>
          <p:cNvPr id="51" name="Блок-схема: узел 50"/>
          <p:cNvSpPr>
            <a:spLocks noChangeAspect="1"/>
          </p:cNvSpPr>
          <p:nvPr/>
        </p:nvSpPr>
        <p:spPr>
          <a:xfrm flipH="1" flipV="1">
            <a:off x="4341210" y="434205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8100392" y="339667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058987" y="1772816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058359" y="3471957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263790" y="2483667"/>
            <a:ext cx="8903855" cy="1921197"/>
          </a:xfrm>
          <a:custGeom>
            <a:avLst/>
            <a:gdLst>
              <a:gd name="connsiteX0" fmla="*/ 0 w 8918881"/>
              <a:gd name="connsiteY0" fmla="*/ 73921 h 1921205"/>
              <a:gd name="connsiteX1" fmla="*/ 1016000 w 8918881"/>
              <a:gd name="connsiteY1" fmla="*/ 1025267 h 1921205"/>
              <a:gd name="connsiteX2" fmla="*/ 2050473 w 8918881"/>
              <a:gd name="connsiteY2" fmla="*/ 1921194 h 1921205"/>
              <a:gd name="connsiteX3" fmla="*/ 3084946 w 8918881"/>
              <a:gd name="connsiteY3" fmla="*/ 1006794 h 1921205"/>
              <a:gd name="connsiteX4" fmla="*/ 4156364 w 8918881"/>
              <a:gd name="connsiteY4" fmla="*/ 46212 h 1921205"/>
              <a:gd name="connsiteX5" fmla="*/ 5200073 w 8918881"/>
              <a:gd name="connsiteY5" fmla="*/ 988321 h 1921205"/>
              <a:gd name="connsiteX6" fmla="*/ 6253019 w 8918881"/>
              <a:gd name="connsiteY6" fmla="*/ 1893485 h 1921205"/>
              <a:gd name="connsiteX7" fmla="*/ 7315200 w 8918881"/>
              <a:gd name="connsiteY7" fmla="*/ 988321 h 1921205"/>
              <a:gd name="connsiteX8" fmla="*/ 8349673 w 8918881"/>
              <a:gd name="connsiteY8" fmla="*/ 18503 h 1921205"/>
              <a:gd name="connsiteX9" fmla="*/ 8885382 w 8918881"/>
              <a:gd name="connsiteY9" fmla="*/ 351012 h 1921205"/>
              <a:gd name="connsiteX10" fmla="*/ 8866910 w 8918881"/>
              <a:gd name="connsiteY10" fmla="*/ 351012 h 1921205"/>
              <a:gd name="connsiteX11" fmla="*/ 8903855 w 8918881"/>
              <a:gd name="connsiteY11" fmla="*/ 360249 h 1921205"/>
              <a:gd name="connsiteX0" fmla="*/ 0 w 8918881"/>
              <a:gd name="connsiteY0" fmla="*/ 73921 h 1921194"/>
              <a:gd name="connsiteX1" fmla="*/ 1016000 w 8918881"/>
              <a:gd name="connsiteY1" fmla="*/ 1025267 h 1921194"/>
              <a:gd name="connsiteX2" fmla="*/ 2050473 w 8918881"/>
              <a:gd name="connsiteY2" fmla="*/ 1921194 h 1921194"/>
              <a:gd name="connsiteX3" fmla="*/ 3112702 w 8918881"/>
              <a:gd name="connsiteY3" fmla="*/ 1025267 h 1921194"/>
              <a:gd name="connsiteX4" fmla="*/ 4156364 w 8918881"/>
              <a:gd name="connsiteY4" fmla="*/ 46212 h 1921194"/>
              <a:gd name="connsiteX5" fmla="*/ 5200073 w 8918881"/>
              <a:gd name="connsiteY5" fmla="*/ 988321 h 1921194"/>
              <a:gd name="connsiteX6" fmla="*/ 6253019 w 8918881"/>
              <a:gd name="connsiteY6" fmla="*/ 1893485 h 1921194"/>
              <a:gd name="connsiteX7" fmla="*/ 7315200 w 8918881"/>
              <a:gd name="connsiteY7" fmla="*/ 988321 h 1921194"/>
              <a:gd name="connsiteX8" fmla="*/ 8349673 w 8918881"/>
              <a:gd name="connsiteY8" fmla="*/ 18503 h 1921194"/>
              <a:gd name="connsiteX9" fmla="*/ 8885382 w 8918881"/>
              <a:gd name="connsiteY9" fmla="*/ 351012 h 1921194"/>
              <a:gd name="connsiteX10" fmla="*/ 8866910 w 8918881"/>
              <a:gd name="connsiteY10" fmla="*/ 351012 h 1921194"/>
              <a:gd name="connsiteX11" fmla="*/ 8903855 w 8918881"/>
              <a:gd name="connsiteY11" fmla="*/ 360249 h 1921194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12702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12702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  <a:gd name="connsiteX0" fmla="*/ 0 w 8918881"/>
              <a:gd name="connsiteY0" fmla="*/ 73921 h 1921197"/>
              <a:gd name="connsiteX1" fmla="*/ 997496 w 8918881"/>
              <a:gd name="connsiteY1" fmla="*/ 1034503 h 1921197"/>
              <a:gd name="connsiteX2" fmla="*/ 2050473 w 8918881"/>
              <a:gd name="connsiteY2" fmla="*/ 1921194 h 1921197"/>
              <a:gd name="connsiteX3" fmla="*/ 3131206 w 8918881"/>
              <a:gd name="connsiteY3" fmla="*/ 1025267 h 1921197"/>
              <a:gd name="connsiteX4" fmla="*/ 4156364 w 8918881"/>
              <a:gd name="connsiteY4" fmla="*/ 46212 h 1921197"/>
              <a:gd name="connsiteX5" fmla="*/ 5200073 w 8918881"/>
              <a:gd name="connsiteY5" fmla="*/ 988321 h 1921197"/>
              <a:gd name="connsiteX6" fmla="*/ 6253019 w 8918881"/>
              <a:gd name="connsiteY6" fmla="*/ 1893485 h 1921197"/>
              <a:gd name="connsiteX7" fmla="*/ 7315200 w 8918881"/>
              <a:gd name="connsiteY7" fmla="*/ 988321 h 1921197"/>
              <a:gd name="connsiteX8" fmla="*/ 8349673 w 8918881"/>
              <a:gd name="connsiteY8" fmla="*/ 18503 h 1921197"/>
              <a:gd name="connsiteX9" fmla="*/ 8885382 w 8918881"/>
              <a:gd name="connsiteY9" fmla="*/ 351012 h 1921197"/>
              <a:gd name="connsiteX10" fmla="*/ 8866910 w 8918881"/>
              <a:gd name="connsiteY10" fmla="*/ 351012 h 1921197"/>
              <a:gd name="connsiteX11" fmla="*/ 8903855 w 8918881"/>
              <a:gd name="connsiteY11" fmla="*/ 360249 h 1921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18881" h="1921197">
                <a:moveTo>
                  <a:pt x="0" y="73921"/>
                </a:moveTo>
                <a:cubicBezTo>
                  <a:pt x="337127" y="395654"/>
                  <a:pt x="675120" y="670629"/>
                  <a:pt x="997496" y="1034503"/>
                </a:cubicBezTo>
                <a:cubicBezTo>
                  <a:pt x="1319872" y="1398377"/>
                  <a:pt x="1694855" y="1922733"/>
                  <a:pt x="2050473" y="1921194"/>
                </a:cubicBezTo>
                <a:cubicBezTo>
                  <a:pt x="2406091" y="1919655"/>
                  <a:pt x="3131206" y="1025267"/>
                  <a:pt x="3131206" y="1025267"/>
                </a:cubicBezTo>
                <a:cubicBezTo>
                  <a:pt x="3429712" y="674670"/>
                  <a:pt x="3811553" y="52370"/>
                  <a:pt x="4156364" y="46212"/>
                </a:cubicBezTo>
                <a:cubicBezTo>
                  <a:pt x="4501175" y="40054"/>
                  <a:pt x="4869135" y="643497"/>
                  <a:pt x="5200073" y="988321"/>
                </a:cubicBezTo>
                <a:cubicBezTo>
                  <a:pt x="5531011" y="1333145"/>
                  <a:pt x="5900498" y="1893485"/>
                  <a:pt x="6253019" y="1893485"/>
                </a:cubicBezTo>
                <a:cubicBezTo>
                  <a:pt x="6605540" y="1893485"/>
                  <a:pt x="6993514" y="1328527"/>
                  <a:pt x="7315200" y="988321"/>
                </a:cubicBezTo>
                <a:cubicBezTo>
                  <a:pt x="7636886" y="648115"/>
                  <a:pt x="8087976" y="124721"/>
                  <a:pt x="8349673" y="18503"/>
                </a:cubicBezTo>
                <a:cubicBezTo>
                  <a:pt x="8611370" y="-87715"/>
                  <a:pt x="8799176" y="295594"/>
                  <a:pt x="8885382" y="351012"/>
                </a:cubicBezTo>
                <a:cubicBezTo>
                  <a:pt x="8971588" y="406430"/>
                  <a:pt x="8863831" y="349473"/>
                  <a:pt x="8866910" y="351012"/>
                </a:cubicBezTo>
                <a:cubicBezTo>
                  <a:pt x="8869989" y="352551"/>
                  <a:pt x="8886922" y="356400"/>
                  <a:pt x="8903855" y="360249"/>
                </a:cubicBezTo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77896" y="277627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967032" y="3719227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75102"/>
            <a:ext cx="8064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1. График какой функции изображен на рисунке?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042472" y="5758421"/>
                <a:ext cx="2745552" cy="889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3)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472" y="5758421"/>
                <a:ext cx="2745552" cy="889924"/>
              </a:xfrm>
              <a:prstGeom prst="rect">
                <a:avLst/>
              </a:prstGeom>
              <a:blipFill rotWithShape="1">
                <a:blip r:embed="rId7"/>
                <a:stretch>
                  <a:fillRect l="-6667" r="-10222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5852016" y="4990293"/>
                <a:ext cx="26773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 </a:t>
                </a:r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016" y="4990293"/>
                <a:ext cx="2677383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7062" t="-15094" r="-5239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5781755" y="5815577"/>
                <a:ext cx="27901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4)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 sin x </a:t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755" y="5815577"/>
                <a:ext cx="2790118" cy="646331"/>
              </a:xfrm>
              <a:prstGeom prst="rect">
                <a:avLst/>
              </a:prstGeom>
              <a:blipFill rotWithShape="1">
                <a:blip r:embed="rId9"/>
                <a:stretch>
                  <a:fillRect l="-6550" t="-15094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2034127" y="4901291"/>
                <a:ext cx="2570734" cy="889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127" y="4901291"/>
                <a:ext cx="2570734" cy="889924"/>
              </a:xfrm>
              <a:prstGeom prst="rect">
                <a:avLst/>
              </a:prstGeom>
              <a:blipFill rotWithShape="1">
                <a:blip r:embed="rId10"/>
                <a:stretch>
                  <a:fillRect l="-7363" r="-8551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7106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40" grpId="0"/>
      <p:bldP spid="43" grpId="0" animBg="1"/>
      <p:bldP spid="41" grpId="0"/>
      <p:bldP spid="51" grpId="0" animBg="1"/>
      <p:bldP spid="50" grpId="0"/>
      <p:bldP spid="52" grpId="0"/>
      <p:bldP spid="53" grpId="0"/>
      <p:bldP spid="7" grpId="0" animBg="1"/>
      <p:bldP spid="35" grpId="0"/>
      <p:bldP spid="36" grpId="0"/>
      <p:bldP spid="10" grpId="0" animBg="1"/>
      <p:bldP spid="38" grpId="0" animBg="1"/>
      <p:bldP spid="39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V="1">
            <a:off x="4377210" y="1700809"/>
            <a:ext cx="649" cy="3168351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99294" y="3434580"/>
            <a:ext cx="7632848" cy="360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Блок-схема: узел 19"/>
          <p:cNvSpPr>
            <a:spLocks noChangeAspect="1"/>
          </p:cNvSpPr>
          <p:nvPr/>
        </p:nvSpPr>
        <p:spPr>
          <a:xfrm>
            <a:off x="3312403" y="341434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>
            <a:spLocks noChangeAspect="1"/>
          </p:cNvSpPr>
          <p:nvPr/>
        </p:nvSpPr>
        <p:spPr>
          <a:xfrm>
            <a:off x="5386006" y="342642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>
            <a:spLocks noChangeAspect="1"/>
          </p:cNvSpPr>
          <p:nvPr/>
        </p:nvSpPr>
        <p:spPr>
          <a:xfrm>
            <a:off x="6469144" y="341658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>
            <a:spLocks noChangeAspect="1"/>
          </p:cNvSpPr>
          <p:nvPr/>
        </p:nvSpPr>
        <p:spPr>
          <a:xfrm flipH="1" flipV="1">
            <a:off x="7524319" y="342643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>
            <a:spLocks noChangeAspect="1"/>
          </p:cNvSpPr>
          <p:nvPr/>
        </p:nvSpPr>
        <p:spPr>
          <a:xfrm>
            <a:off x="1191812" y="3422513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>
            <a:spLocks noChangeAspect="1"/>
          </p:cNvSpPr>
          <p:nvPr/>
        </p:nvSpPr>
        <p:spPr>
          <a:xfrm flipH="1" flipV="1">
            <a:off x="2267736" y="341658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>
            <a:spLocks noChangeAspect="1"/>
          </p:cNvSpPr>
          <p:nvPr/>
        </p:nvSpPr>
        <p:spPr>
          <a:xfrm flipV="1">
            <a:off x="4341387" y="386869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>
            <a:spLocks noChangeAspect="1"/>
          </p:cNvSpPr>
          <p:nvPr/>
        </p:nvSpPr>
        <p:spPr>
          <a:xfrm>
            <a:off x="4341859" y="292494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flipH="1">
                <a:off x="5241986" y="3202459"/>
                <a:ext cx="360039" cy="11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6" y="3202459"/>
                <a:ext cx="360039" cy="110421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 flipH="1">
                <a:off x="7344299" y="3171105"/>
                <a:ext cx="360039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44299" y="3171105"/>
                <a:ext cx="360039" cy="1166923"/>
              </a:xfrm>
              <a:prstGeom prst="rect">
                <a:avLst/>
              </a:prstGeom>
              <a:blipFill rotWithShape="1">
                <a:blip r:embed="rId4"/>
                <a:stretch>
                  <a:fillRect r="-457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008" y="3626941"/>
            <a:ext cx="224416" cy="18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17978" y="3467380"/>
                <a:ext cx="576064" cy="82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978" y="3467380"/>
                <a:ext cx="576064" cy="825932"/>
              </a:xfrm>
              <a:prstGeom prst="rect">
                <a:avLst/>
              </a:prstGeom>
              <a:blipFill rotWithShape="1">
                <a:blip r:embed="rId6"/>
                <a:stretch>
                  <a:fillRect l="-31579" t="-2963" b="-14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960517" y="3303775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-</a:t>
            </a:r>
            <a:endParaRPr lang="ru-RU" sz="3600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28" y="3581408"/>
            <a:ext cx="224416" cy="21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863770" y="3471957"/>
                <a:ext cx="728083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770" y="3471957"/>
                <a:ext cx="728083" cy="89896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рямоугольник 40"/>
          <p:cNvSpPr/>
          <p:nvPr/>
        </p:nvSpPr>
        <p:spPr>
          <a:xfrm>
            <a:off x="763027" y="3649952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-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03390" y="353517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980030" y="1700808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058359" y="3471957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90872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643599"/>
            <a:ext cx="833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2. График какой функции изображен на рисунке?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0741" y="2778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3797" y="368960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1063693" y="2959879"/>
            <a:ext cx="7296150" cy="975401"/>
          </a:xfrm>
          <a:custGeom>
            <a:avLst/>
            <a:gdLst>
              <a:gd name="connsiteX0" fmla="*/ 0 w 7296150"/>
              <a:gd name="connsiteY0" fmla="*/ 670483 h 975381"/>
              <a:gd name="connsiteX1" fmla="*/ 161925 w 7296150"/>
              <a:gd name="connsiteY1" fmla="*/ 499033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1"/>
              <a:gd name="connsiteX1" fmla="*/ 166688 w 7296150"/>
              <a:gd name="connsiteY1" fmla="*/ 484745 h 975381"/>
              <a:gd name="connsiteX2" fmla="*/ 676275 w 7296150"/>
              <a:gd name="connsiteY2" fmla="*/ 32308 h 975381"/>
              <a:gd name="connsiteX3" fmla="*/ 1228725 w 7296150"/>
              <a:gd name="connsiteY3" fmla="*/ 508558 h 975381"/>
              <a:gd name="connsiteX4" fmla="*/ 1743075 w 7296150"/>
              <a:gd name="connsiteY4" fmla="*/ 965758 h 975381"/>
              <a:gd name="connsiteX5" fmla="*/ 2266950 w 7296150"/>
              <a:gd name="connsiteY5" fmla="*/ 499033 h 975381"/>
              <a:gd name="connsiteX6" fmla="*/ 2790825 w 7296150"/>
              <a:gd name="connsiteY6" fmla="*/ 22783 h 975381"/>
              <a:gd name="connsiteX7" fmla="*/ 3295650 w 7296150"/>
              <a:gd name="connsiteY7" fmla="*/ 508558 h 975381"/>
              <a:gd name="connsiteX8" fmla="*/ 3857625 w 7296150"/>
              <a:gd name="connsiteY8" fmla="*/ 975283 h 975381"/>
              <a:gd name="connsiteX9" fmla="*/ 4362450 w 7296150"/>
              <a:gd name="connsiteY9" fmla="*/ 470458 h 975381"/>
              <a:gd name="connsiteX10" fmla="*/ 4895850 w 7296150"/>
              <a:gd name="connsiteY10" fmla="*/ 3733 h 975381"/>
              <a:gd name="connsiteX11" fmla="*/ 5429250 w 7296150"/>
              <a:gd name="connsiteY11" fmla="*/ 518083 h 975381"/>
              <a:gd name="connsiteX12" fmla="*/ 5943600 w 7296150"/>
              <a:gd name="connsiteY12" fmla="*/ 975283 h 975381"/>
              <a:gd name="connsiteX13" fmla="*/ 6477000 w 7296150"/>
              <a:gd name="connsiteY13" fmla="*/ 479983 h 975381"/>
              <a:gd name="connsiteX14" fmla="*/ 7010400 w 7296150"/>
              <a:gd name="connsiteY14" fmla="*/ 13258 h 975381"/>
              <a:gd name="connsiteX15" fmla="*/ 7296150 w 7296150"/>
              <a:gd name="connsiteY15" fmla="*/ 118033 h 975381"/>
              <a:gd name="connsiteX0" fmla="*/ 0 w 7296150"/>
              <a:gd name="connsiteY0" fmla="*/ 670483 h 975385"/>
              <a:gd name="connsiteX1" fmla="*/ 166688 w 7296150"/>
              <a:gd name="connsiteY1" fmla="*/ 484745 h 975385"/>
              <a:gd name="connsiteX2" fmla="*/ 676275 w 7296150"/>
              <a:gd name="connsiteY2" fmla="*/ 32308 h 975385"/>
              <a:gd name="connsiteX3" fmla="*/ 1228725 w 7296150"/>
              <a:gd name="connsiteY3" fmla="*/ 508558 h 975385"/>
              <a:gd name="connsiteX4" fmla="*/ 1743075 w 7296150"/>
              <a:gd name="connsiteY4" fmla="*/ 965758 h 975385"/>
              <a:gd name="connsiteX5" fmla="*/ 2266950 w 7296150"/>
              <a:gd name="connsiteY5" fmla="*/ 499033 h 975385"/>
              <a:gd name="connsiteX6" fmla="*/ 2790825 w 7296150"/>
              <a:gd name="connsiteY6" fmla="*/ 22783 h 975385"/>
              <a:gd name="connsiteX7" fmla="*/ 3295650 w 7296150"/>
              <a:gd name="connsiteY7" fmla="*/ 508558 h 975385"/>
              <a:gd name="connsiteX8" fmla="*/ 3857625 w 7296150"/>
              <a:gd name="connsiteY8" fmla="*/ 975283 h 975385"/>
              <a:gd name="connsiteX9" fmla="*/ 4362450 w 7296150"/>
              <a:gd name="connsiteY9" fmla="*/ 470458 h 975385"/>
              <a:gd name="connsiteX10" fmla="*/ 4895850 w 7296150"/>
              <a:gd name="connsiteY10" fmla="*/ 3733 h 975385"/>
              <a:gd name="connsiteX11" fmla="*/ 5429250 w 7296150"/>
              <a:gd name="connsiteY11" fmla="*/ 518083 h 975385"/>
              <a:gd name="connsiteX12" fmla="*/ 5943600 w 7296150"/>
              <a:gd name="connsiteY12" fmla="*/ 975283 h 975385"/>
              <a:gd name="connsiteX13" fmla="*/ 6477000 w 7296150"/>
              <a:gd name="connsiteY13" fmla="*/ 479983 h 975385"/>
              <a:gd name="connsiteX14" fmla="*/ 7010400 w 7296150"/>
              <a:gd name="connsiteY14" fmla="*/ 13258 h 975385"/>
              <a:gd name="connsiteX15" fmla="*/ 7296150 w 7296150"/>
              <a:gd name="connsiteY15" fmla="*/ 118033 h 975385"/>
              <a:gd name="connsiteX0" fmla="*/ 0 w 7296150"/>
              <a:gd name="connsiteY0" fmla="*/ 670483 h 975385"/>
              <a:gd name="connsiteX1" fmla="*/ 166688 w 7296150"/>
              <a:gd name="connsiteY1" fmla="*/ 484745 h 975385"/>
              <a:gd name="connsiteX2" fmla="*/ 676275 w 7296150"/>
              <a:gd name="connsiteY2" fmla="*/ 32308 h 975385"/>
              <a:gd name="connsiteX3" fmla="*/ 1228725 w 7296150"/>
              <a:gd name="connsiteY3" fmla="*/ 508558 h 975385"/>
              <a:gd name="connsiteX4" fmla="*/ 1743075 w 7296150"/>
              <a:gd name="connsiteY4" fmla="*/ 965758 h 975385"/>
              <a:gd name="connsiteX5" fmla="*/ 2266950 w 7296150"/>
              <a:gd name="connsiteY5" fmla="*/ 499033 h 975385"/>
              <a:gd name="connsiteX6" fmla="*/ 2790825 w 7296150"/>
              <a:gd name="connsiteY6" fmla="*/ 22783 h 975385"/>
              <a:gd name="connsiteX7" fmla="*/ 3295650 w 7296150"/>
              <a:gd name="connsiteY7" fmla="*/ 508558 h 975385"/>
              <a:gd name="connsiteX8" fmla="*/ 3857625 w 7296150"/>
              <a:gd name="connsiteY8" fmla="*/ 975283 h 975385"/>
              <a:gd name="connsiteX9" fmla="*/ 4362450 w 7296150"/>
              <a:gd name="connsiteY9" fmla="*/ 470458 h 975385"/>
              <a:gd name="connsiteX10" fmla="*/ 4895850 w 7296150"/>
              <a:gd name="connsiteY10" fmla="*/ 3733 h 975385"/>
              <a:gd name="connsiteX11" fmla="*/ 5429250 w 7296150"/>
              <a:gd name="connsiteY11" fmla="*/ 518083 h 975385"/>
              <a:gd name="connsiteX12" fmla="*/ 5943600 w 7296150"/>
              <a:gd name="connsiteY12" fmla="*/ 975283 h 975385"/>
              <a:gd name="connsiteX13" fmla="*/ 6477000 w 7296150"/>
              <a:gd name="connsiteY13" fmla="*/ 479983 h 975385"/>
              <a:gd name="connsiteX14" fmla="*/ 7010400 w 7296150"/>
              <a:gd name="connsiteY14" fmla="*/ 13258 h 975385"/>
              <a:gd name="connsiteX15" fmla="*/ 7296150 w 7296150"/>
              <a:gd name="connsiteY15" fmla="*/ 118033 h 975385"/>
              <a:gd name="connsiteX0" fmla="*/ 0 w 7296150"/>
              <a:gd name="connsiteY0" fmla="*/ 670483 h 975393"/>
              <a:gd name="connsiteX1" fmla="*/ 166688 w 7296150"/>
              <a:gd name="connsiteY1" fmla="*/ 484745 h 975393"/>
              <a:gd name="connsiteX2" fmla="*/ 676275 w 7296150"/>
              <a:gd name="connsiteY2" fmla="*/ 32308 h 975393"/>
              <a:gd name="connsiteX3" fmla="*/ 1228725 w 7296150"/>
              <a:gd name="connsiteY3" fmla="*/ 508558 h 975393"/>
              <a:gd name="connsiteX4" fmla="*/ 1743075 w 7296150"/>
              <a:gd name="connsiteY4" fmla="*/ 965758 h 975393"/>
              <a:gd name="connsiteX5" fmla="*/ 2266950 w 7296150"/>
              <a:gd name="connsiteY5" fmla="*/ 499033 h 975393"/>
              <a:gd name="connsiteX6" fmla="*/ 2790825 w 7296150"/>
              <a:gd name="connsiteY6" fmla="*/ 22783 h 975393"/>
              <a:gd name="connsiteX7" fmla="*/ 3295650 w 7296150"/>
              <a:gd name="connsiteY7" fmla="*/ 508558 h 975393"/>
              <a:gd name="connsiteX8" fmla="*/ 3857625 w 7296150"/>
              <a:gd name="connsiteY8" fmla="*/ 975283 h 975393"/>
              <a:gd name="connsiteX9" fmla="*/ 4362450 w 7296150"/>
              <a:gd name="connsiteY9" fmla="*/ 470458 h 975393"/>
              <a:gd name="connsiteX10" fmla="*/ 4895850 w 7296150"/>
              <a:gd name="connsiteY10" fmla="*/ 3733 h 975393"/>
              <a:gd name="connsiteX11" fmla="*/ 5429250 w 7296150"/>
              <a:gd name="connsiteY11" fmla="*/ 518083 h 975393"/>
              <a:gd name="connsiteX12" fmla="*/ 5943600 w 7296150"/>
              <a:gd name="connsiteY12" fmla="*/ 975283 h 975393"/>
              <a:gd name="connsiteX13" fmla="*/ 6477000 w 7296150"/>
              <a:gd name="connsiteY13" fmla="*/ 479983 h 975393"/>
              <a:gd name="connsiteX14" fmla="*/ 7010400 w 7296150"/>
              <a:gd name="connsiteY14" fmla="*/ 13258 h 975393"/>
              <a:gd name="connsiteX15" fmla="*/ 7296150 w 7296150"/>
              <a:gd name="connsiteY15" fmla="*/ 118033 h 975393"/>
              <a:gd name="connsiteX0" fmla="*/ 0 w 7296150"/>
              <a:gd name="connsiteY0" fmla="*/ 670483 h 975401"/>
              <a:gd name="connsiteX1" fmla="*/ 166688 w 7296150"/>
              <a:gd name="connsiteY1" fmla="*/ 484745 h 975401"/>
              <a:gd name="connsiteX2" fmla="*/ 676275 w 7296150"/>
              <a:gd name="connsiteY2" fmla="*/ 32308 h 975401"/>
              <a:gd name="connsiteX3" fmla="*/ 1228725 w 7296150"/>
              <a:gd name="connsiteY3" fmla="*/ 508558 h 975401"/>
              <a:gd name="connsiteX4" fmla="*/ 1743075 w 7296150"/>
              <a:gd name="connsiteY4" fmla="*/ 965758 h 975401"/>
              <a:gd name="connsiteX5" fmla="*/ 2266950 w 7296150"/>
              <a:gd name="connsiteY5" fmla="*/ 499033 h 975401"/>
              <a:gd name="connsiteX6" fmla="*/ 2790825 w 7296150"/>
              <a:gd name="connsiteY6" fmla="*/ 22783 h 975401"/>
              <a:gd name="connsiteX7" fmla="*/ 3295650 w 7296150"/>
              <a:gd name="connsiteY7" fmla="*/ 508558 h 975401"/>
              <a:gd name="connsiteX8" fmla="*/ 3857625 w 7296150"/>
              <a:gd name="connsiteY8" fmla="*/ 975283 h 975401"/>
              <a:gd name="connsiteX9" fmla="*/ 4362450 w 7296150"/>
              <a:gd name="connsiteY9" fmla="*/ 470458 h 975401"/>
              <a:gd name="connsiteX10" fmla="*/ 4895850 w 7296150"/>
              <a:gd name="connsiteY10" fmla="*/ 3733 h 975401"/>
              <a:gd name="connsiteX11" fmla="*/ 5429250 w 7296150"/>
              <a:gd name="connsiteY11" fmla="*/ 518083 h 975401"/>
              <a:gd name="connsiteX12" fmla="*/ 5943600 w 7296150"/>
              <a:gd name="connsiteY12" fmla="*/ 975283 h 975401"/>
              <a:gd name="connsiteX13" fmla="*/ 6477000 w 7296150"/>
              <a:gd name="connsiteY13" fmla="*/ 479983 h 975401"/>
              <a:gd name="connsiteX14" fmla="*/ 7010400 w 7296150"/>
              <a:gd name="connsiteY14" fmla="*/ 13258 h 975401"/>
              <a:gd name="connsiteX15" fmla="*/ 7296150 w 7296150"/>
              <a:gd name="connsiteY15" fmla="*/ 118033 h 975401"/>
              <a:gd name="connsiteX0" fmla="*/ 0 w 7296150"/>
              <a:gd name="connsiteY0" fmla="*/ 670483 h 975401"/>
              <a:gd name="connsiteX1" fmla="*/ 166688 w 7296150"/>
              <a:gd name="connsiteY1" fmla="*/ 484745 h 975401"/>
              <a:gd name="connsiteX2" fmla="*/ 676275 w 7296150"/>
              <a:gd name="connsiteY2" fmla="*/ 32308 h 975401"/>
              <a:gd name="connsiteX3" fmla="*/ 1228725 w 7296150"/>
              <a:gd name="connsiteY3" fmla="*/ 508558 h 975401"/>
              <a:gd name="connsiteX4" fmla="*/ 1743075 w 7296150"/>
              <a:gd name="connsiteY4" fmla="*/ 965758 h 975401"/>
              <a:gd name="connsiteX5" fmla="*/ 2266950 w 7296150"/>
              <a:gd name="connsiteY5" fmla="*/ 499033 h 975401"/>
              <a:gd name="connsiteX6" fmla="*/ 2790825 w 7296150"/>
              <a:gd name="connsiteY6" fmla="*/ 22783 h 975401"/>
              <a:gd name="connsiteX7" fmla="*/ 3295650 w 7296150"/>
              <a:gd name="connsiteY7" fmla="*/ 508558 h 975401"/>
              <a:gd name="connsiteX8" fmla="*/ 3857625 w 7296150"/>
              <a:gd name="connsiteY8" fmla="*/ 975283 h 975401"/>
              <a:gd name="connsiteX9" fmla="*/ 4362450 w 7296150"/>
              <a:gd name="connsiteY9" fmla="*/ 470458 h 975401"/>
              <a:gd name="connsiteX10" fmla="*/ 4895850 w 7296150"/>
              <a:gd name="connsiteY10" fmla="*/ 3733 h 975401"/>
              <a:gd name="connsiteX11" fmla="*/ 5429250 w 7296150"/>
              <a:gd name="connsiteY11" fmla="*/ 518083 h 975401"/>
              <a:gd name="connsiteX12" fmla="*/ 5943600 w 7296150"/>
              <a:gd name="connsiteY12" fmla="*/ 975283 h 975401"/>
              <a:gd name="connsiteX13" fmla="*/ 6477000 w 7296150"/>
              <a:gd name="connsiteY13" fmla="*/ 479983 h 975401"/>
              <a:gd name="connsiteX14" fmla="*/ 7010400 w 7296150"/>
              <a:gd name="connsiteY14" fmla="*/ 13258 h 975401"/>
              <a:gd name="connsiteX15" fmla="*/ 7296150 w 7296150"/>
              <a:gd name="connsiteY15" fmla="*/ 118033 h 975401"/>
              <a:gd name="connsiteX0" fmla="*/ 0 w 7296150"/>
              <a:gd name="connsiteY0" fmla="*/ 670483 h 975401"/>
              <a:gd name="connsiteX1" fmla="*/ 166688 w 7296150"/>
              <a:gd name="connsiteY1" fmla="*/ 484745 h 975401"/>
              <a:gd name="connsiteX2" fmla="*/ 676275 w 7296150"/>
              <a:gd name="connsiteY2" fmla="*/ 32308 h 975401"/>
              <a:gd name="connsiteX3" fmla="*/ 1228725 w 7296150"/>
              <a:gd name="connsiteY3" fmla="*/ 508558 h 975401"/>
              <a:gd name="connsiteX4" fmla="*/ 1743075 w 7296150"/>
              <a:gd name="connsiteY4" fmla="*/ 965758 h 975401"/>
              <a:gd name="connsiteX5" fmla="*/ 2266950 w 7296150"/>
              <a:gd name="connsiteY5" fmla="*/ 499033 h 975401"/>
              <a:gd name="connsiteX6" fmla="*/ 2790825 w 7296150"/>
              <a:gd name="connsiteY6" fmla="*/ 22783 h 975401"/>
              <a:gd name="connsiteX7" fmla="*/ 3295650 w 7296150"/>
              <a:gd name="connsiteY7" fmla="*/ 508558 h 975401"/>
              <a:gd name="connsiteX8" fmla="*/ 3857625 w 7296150"/>
              <a:gd name="connsiteY8" fmla="*/ 975283 h 975401"/>
              <a:gd name="connsiteX9" fmla="*/ 4362450 w 7296150"/>
              <a:gd name="connsiteY9" fmla="*/ 470458 h 975401"/>
              <a:gd name="connsiteX10" fmla="*/ 4895850 w 7296150"/>
              <a:gd name="connsiteY10" fmla="*/ 3733 h 975401"/>
              <a:gd name="connsiteX11" fmla="*/ 5429250 w 7296150"/>
              <a:gd name="connsiteY11" fmla="*/ 518083 h 975401"/>
              <a:gd name="connsiteX12" fmla="*/ 5943600 w 7296150"/>
              <a:gd name="connsiteY12" fmla="*/ 975283 h 975401"/>
              <a:gd name="connsiteX13" fmla="*/ 6477000 w 7296150"/>
              <a:gd name="connsiteY13" fmla="*/ 479983 h 975401"/>
              <a:gd name="connsiteX14" fmla="*/ 7010400 w 7296150"/>
              <a:gd name="connsiteY14" fmla="*/ 13258 h 975401"/>
              <a:gd name="connsiteX15" fmla="*/ 7296150 w 7296150"/>
              <a:gd name="connsiteY15" fmla="*/ 118033 h 975401"/>
              <a:gd name="connsiteX0" fmla="*/ 0 w 7296150"/>
              <a:gd name="connsiteY0" fmla="*/ 670483 h 975401"/>
              <a:gd name="connsiteX1" fmla="*/ 166688 w 7296150"/>
              <a:gd name="connsiteY1" fmla="*/ 484745 h 975401"/>
              <a:gd name="connsiteX2" fmla="*/ 676275 w 7296150"/>
              <a:gd name="connsiteY2" fmla="*/ 32308 h 975401"/>
              <a:gd name="connsiteX3" fmla="*/ 1228725 w 7296150"/>
              <a:gd name="connsiteY3" fmla="*/ 508558 h 975401"/>
              <a:gd name="connsiteX4" fmla="*/ 1743075 w 7296150"/>
              <a:gd name="connsiteY4" fmla="*/ 965758 h 975401"/>
              <a:gd name="connsiteX5" fmla="*/ 2266950 w 7296150"/>
              <a:gd name="connsiteY5" fmla="*/ 499033 h 975401"/>
              <a:gd name="connsiteX6" fmla="*/ 2790825 w 7296150"/>
              <a:gd name="connsiteY6" fmla="*/ 22783 h 975401"/>
              <a:gd name="connsiteX7" fmla="*/ 3295650 w 7296150"/>
              <a:gd name="connsiteY7" fmla="*/ 508558 h 975401"/>
              <a:gd name="connsiteX8" fmla="*/ 3857625 w 7296150"/>
              <a:gd name="connsiteY8" fmla="*/ 975283 h 975401"/>
              <a:gd name="connsiteX9" fmla="*/ 4362450 w 7296150"/>
              <a:gd name="connsiteY9" fmla="*/ 470458 h 975401"/>
              <a:gd name="connsiteX10" fmla="*/ 4895850 w 7296150"/>
              <a:gd name="connsiteY10" fmla="*/ 3733 h 975401"/>
              <a:gd name="connsiteX11" fmla="*/ 5429250 w 7296150"/>
              <a:gd name="connsiteY11" fmla="*/ 518083 h 975401"/>
              <a:gd name="connsiteX12" fmla="*/ 5943600 w 7296150"/>
              <a:gd name="connsiteY12" fmla="*/ 975283 h 975401"/>
              <a:gd name="connsiteX13" fmla="*/ 6477000 w 7296150"/>
              <a:gd name="connsiteY13" fmla="*/ 479983 h 975401"/>
              <a:gd name="connsiteX14" fmla="*/ 7010400 w 7296150"/>
              <a:gd name="connsiteY14" fmla="*/ 13258 h 975401"/>
              <a:gd name="connsiteX15" fmla="*/ 7296150 w 7296150"/>
              <a:gd name="connsiteY15" fmla="*/ 118033 h 97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96150" h="975401">
                <a:moveTo>
                  <a:pt x="0" y="670483"/>
                </a:moveTo>
                <a:cubicBezTo>
                  <a:pt x="24606" y="637939"/>
                  <a:pt x="68264" y="591107"/>
                  <a:pt x="166688" y="484745"/>
                </a:cubicBezTo>
                <a:cubicBezTo>
                  <a:pt x="265112" y="378383"/>
                  <a:pt x="499269" y="28339"/>
                  <a:pt x="676275" y="32308"/>
                </a:cubicBezTo>
                <a:cubicBezTo>
                  <a:pt x="853281" y="36277"/>
                  <a:pt x="1065212" y="329170"/>
                  <a:pt x="1228725" y="508558"/>
                </a:cubicBezTo>
                <a:cubicBezTo>
                  <a:pt x="1392238" y="687946"/>
                  <a:pt x="1570038" y="967345"/>
                  <a:pt x="1743075" y="965758"/>
                </a:cubicBezTo>
                <a:cubicBezTo>
                  <a:pt x="1916112" y="964171"/>
                  <a:pt x="2266950" y="499033"/>
                  <a:pt x="2266950" y="499033"/>
                </a:cubicBezTo>
                <a:cubicBezTo>
                  <a:pt x="2398713" y="327583"/>
                  <a:pt x="2619375" y="21195"/>
                  <a:pt x="2790825" y="22783"/>
                </a:cubicBezTo>
                <a:cubicBezTo>
                  <a:pt x="2962275" y="24370"/>
                  <a:pt x="3127375" y="325996"/>
                  <a:pt x="3295650" y="508558"/>
                </a:cubicBezTo>
                <a:cubicBezTo>
                  <a:pt x="3463925" y="691120"/>
                  <a:pt x="3679825" y="981633"/>
                  <a:pt x="3857625" y="975283"/>
                </a:cubicBezTo>
                <a:cubicBezTo>
                  <a:pt x="4035425" y="968933"/>
                  <a:pt x="4222750" y="641908"/>
                  <a:pt x="4362450" y="470458"/>
                </a:cubicBezTo>
                <a:cubicBezTo>
                  <a:pt x="4502150" y="299008"/>
                  <a:pt x="4718050" y="-4204"/>
                  <a:pt x="4895850" y="3733"/>
                </a:cubicBezTo>
                <a:cubicBezTo>
                  <a:pt x="5073650" y="11670"/>
                  <a:pt x="5273674" y="303770"/>
                  <a:pt x="5429250" y="518083"/>
                </a:cubicBezTo>
                <a:cubicBezTo>
                  <a:pt x="5584826" y="732396"/>
                  <a:pt x="5768975" y="981633"/>
                  <a:pt x="5943600" y="975283"/>
                </a:cubicBezTo>
                <a:cubicBezTo>
                  <a:pt x="6118225" y="968933"/>
                  <a:pt x="6327775" y="659370"/>
                  <a:pt x="6477000" y="479983"/>
                </a:cubicBezTo>
                <a:cubicBezTo>
                  <a:pt x="6626225" y="300596"/>
                  <a:pt x="6873875" y="73583"/>
                  <a:pt x="7010400" y="13258"/>
                </a:cubicBezTo>
                <a:cubicBezTo>
                  <a:pt x="7146925" y="-47067"/>
                  <a:pt x="7296150" y="118033"/>
                  <a:pt x="7296150" y="118033"/>
                </a:cubicBezTo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1692238" y="4725144"/>
                <a:ext cx="2844048" cy="889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1)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𝒔𝒊𝒏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238" y="4725144"/>
                <a:ext cx="2844048" cy="889924"/>
              </a:xfrm>
              <a:prstGeom prst="rect">
                <a:avLst/>
              </a:prstGeom>
              <a:blipFill rotWithShape="1">
                <a:blip r:embed="rId8"/>
                <a:stretch>
                  <a:fillRect l="-6652" r="-5579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Прямоугольник 11"/>
              <p:cNvSpPr/>
              <p:nvPr/>
            </p:nvSpPr>
            <p:spPr>
              <a:xfrm>
                <a:off x="5226521" y="5633324"/>
                <a:ext cx="2629246" cy="889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4) 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err="1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>
                            <a:solidFill>
                              <a:srgbClr val="1F497D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521" y="5633324"/>
                <a:ext cx="2629246" cy="889924"/>
              </a:xfrm>
              <a:prstGeom prst="rect">
                <a:avLst/>
              </a:prstGeom>
              <a:blipFill rotWithShape="1">
                <a:blip r:embed="rId9"/>
                <a:stretch>
                  <a:fillRect l="-6944" r="-6019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Прямоугольник 37"/>
              <p:cNvSpPr/>
              <p:nvPr/>
            </p:nvSpPr>
            <p:spPr>
              <a:xfrm>
                <a:off x="1671605" y="5709896"/>
                <a:ext cx="27574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)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𝒔𝒊𝒏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2x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605" y="5709896"/>
                <a:ext cx="2757486" cy="646331"/>
              </a:xfrm>
              <a:prstGeom prst="rect">
                <a:avLst/>
              </a:prstGeom>
              <a:blipFill rotWithShape="1">
                <a:blip r:embed="rId10"/>
                <a:stretch>
                  <a:fillRect l="-6623" t="-15094" r="-5740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9" name="Прямоугольник 38"/>
              <p:cNvSpPr/>
              <p:nvPr/>
            </p:nvSpPr>
            <p:spPr>
              <a:xfrm>
                <a:off x="5162401" y="4898843"/>
                <a:ext cx="310213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2)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𝒔𝒊𝒏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2x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401" y="4898843"/>
                <a:ext cx="3102131" cy="646331"/>
              </a:xfrm>
              <a:prstGeom prst="rect">
                <a:avLst/>
              </a:prstGeom>
              <a:blipFill rotWithShape="1">
                <a:blip r:embed="rId11"/>
                <a:stretch>
                  <a:fillRect l="-6090" t="-15094" r="-4912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787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9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3" grpId="0" animBg="1"/>
      <p:bldP spid="34" grpId="0" animBg="1"/>
      <p:bldP spid="37" grpId="0" animBg="1"/>
      <p:bldP spid="40" grpId="0"/>
      <p:bldP spid="43" grpId="0" animBg="1"/>
      <p:bldP spid="41" grpId="0"/>
      <p:bldP spid="50" grpId="0"/>
      <p:bldP spid="52" grpId="0"/>
      <p:bldP spid="53" grpId="0"/>
      <p:bldP spid="6" grpId="0"/>
      <p:bldP spid="7" grpId="0"/>
      <p:bldP spid="8" grpId="0"/>
      <p:bldP spid="2" grpId="0" animBg="1"/>
      <p:bldP spid="9" grpId="0" animBg="1"/>
      <p:bldP spid="12" grpId="0" animBg="1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V="1">
            <a:off x="4370823" y="1110050"/>
            <a:ext cx="19337" cy="375911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99294" y="3434580"/>
            <a:ext cx="7632848" cy="360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Блок-схема: узел 19"/>
          <p:cNvSpPr>
            <a:spLocks noChangeAspect="1"/>
          </p:cNvSpPr>
          <p:nvPr/>
        </p:nvSpPr>
        <p:spPr>
          <a:xfrm>
            <a:off x="3312403" y="341434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>
            <a:spLocks noChangeAspect="1"/>
          </p:cNvSpPr>
          <p:nvPr/>
        </p:nvSpPr>
        <p:spPr>
          <a:xfrm>
            <a:off x="5386006" y="342642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>
            <a:spLocks noChangeAspect="1"/>
          </p:cNvSpPr>
          <p:nvPr/>
        </p:nvSpPr>
        <p:spPr>
          <a:xfrm>
            <a:off x="6469144" y="341658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>
            <a:spLocks noChangeAspect="1"/>
          </p:cNvSpPr>
          <p:nvPr/>
        </p:nvSpPr>
        <p:spPr>
          <a:xfrm flipH="1" flipV="1">
            <a:off x="7524319" y="342643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>
            <a:spLocks noChangeAspect="1"/>
          </p:cNvSpPr>
          <p:nvPr/>
        </p:nvSpPr>
        <p:spPr>
          <a:xfrm>
            <a:off x="1191812" y="3422513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>
            <a:spLocks noChangeAspect="1"/>
          </p:cNvSpPr>
          <p:nvPr/>
        </p:nvSpPr>
        <p:spPr>
          <a:xfrm flipH="1" flipV="1">
            <a:off x="2267736" y="341658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>
            <a:spLocks noChangeAspect="1"/>
          </p:cNvSpPr>
          <p:nvPr/>
        </p:nvSpPr>
        <p:spPr>
          <a:xfrm flipV="1">
            <a:off x="4341387" y="386869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>
            <a:spLocks noChangeAspect="1"/>
          </p:cNvSpPr>
          <p:nvPr/>
        </p:nvSpPr>
        <p:spPr>
          <a:xfrm>
            <a:off x="4341859" y="292494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>
            <a:spLocks noChangeAspect="1"/>
          </p:cNvSpPr>
          <p:nvPr/>
        </p:nvSpPr>
        <p:spPr>
          <a:xfrm flipH="1">
            <a:off x="4331975" y="2483667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flipH="1">
                <a:off x="5241986" y="3197489"/>
                <a:ext cx="360039" cy="11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6" y="3197489"/>
                <a:ext cx="360039" cy="110421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 flipH="1">
                <a:off x="7302523" y="3140105"/>
                <a:ext cx="360039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36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02523" y="3140105"/>
                <a:ext cx="360039" cy="1166923"/>
              </a:xfrm>
              <a:prstGeom prst="rect">
                <a:avLst/>
              </a:prstGeom>
              <a:blipFill rotWithShape="1">
                <a:blip r:embed="rId3"/>
                <a:stretch>
                  <a:fillRect r="-457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936" y="3565681"/>
            <a:ext cx="224416" cy="18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10237" y="3443087"/>
                <a:ext cx="576064" cy="82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237" y="3443087"/>
                <a:ext cx="576064" cy="825932"/>
              </a:xfrm>
              <a:prstGeom prst="rect">
                <a:avLst/>
              </a:prstGeom>
              <a:blipFill rotWithShape="1">
                <a:blip r:embed="rId5"/>
                <a:stretch>
                  <a:fillRect l="-32979" t="-2963" b="-14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960517" y="3333457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-</a:t>
            </a:r>
            <a:endParaRPr lang="ru-RU" sz="3600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039" y="3565681"/>
            <a:ext cx="224416" cy="21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925892" y="3443087"/>
                <a:ext cx="728083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892" y="3443087"/>
                <a:ext cx="728083" cy="8989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рямоугольник 40"/>
          <p:cNvSpPr/>
          <p:nvPr/>
        </p:nvSpPr>
        <p:spPr>
          <a:xfrm>
            <a:off x="763027" y="3581529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-</a:t>
            </a:r>
          </a:p>
        </p:txBody>
      </p:sp>
      <p:sp>
        <p:nvSpPr>
          <p:cNvPr id="51" name="Блок-схема: узел 50"/>
          <p:cNvSpPr>
            <a:spLocks noChangeAspect="1"/>
          </p:cNvSpPr>
          <p:nvPr/>
        </p:nvSpPr>
        <p:spPr>
          <a:xfrm flipH="1" flipV="1">
            <a:off x="4341210" y="434205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8167940" y="336533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003443" y="1007150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070741" y="3471957"/>
            <a:ext cx="338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90872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643599"/>
            <a:ext cx="833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График какой функции изображен на рисунке?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0741" y="2778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1893" y="3720029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48403" y="1236733"/>
            <a:ext cx="0" cy="2358181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027145" y="2488734"/>
            <a:ext cx="7561138" cy="720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олилиния 17"/>
          <p:cNvSpPr/>
          <p:nvPr/>
        </p:nvSpPr>
        <p:spPr>
          <a:xfrm>
            <a:off x="276943" y="2482260"/>
            <a:ext cx="8343900" cy="981088"/>
          </a:xfrm>
          <a:custGeom>
            <a:avLst/>
            <a:gdLst>
              <a:gd name="connsiteX0" fmla="*/ 0 w 8343900"/>
              <a:gd name="connsiteY0" fmla="*/ 495305 h 981087"/>
              <a:gd name="connsiteX1" fmla="*/ 990600 w 8343900"/>
              <a:gd name="connsiteY1" fmla="*/ 981080 h 981087"/>
              <a:gd name="connsiteX2" fmla="*/ 2047875 w 8343900"/>
              <a:gd name="connsiteY2" fmla="*/ 485780 h 981087"/>
              <a:gd name="connsiteX3" fmla="*/ 3095625 w 8343900"/>
              <a:gd name="connsiteY3" fmla="*/ 47630 h 981087"/>
              <a:gd name="connsiteX4" fmla="*/ 4133850 w 8343900"/>
              <a:gd name="connsiteY4" fmla="*/ 476255 h 981087"/>
              <a:gd name="connsiteX5" fmla="*/ 5191125 w 8343900"/>
              <a:gd name="connsiteY5" fmla="*/ 971555 h 981087"/>
              <a:gd name="connsiteX6" fmla="*/ 6238875 w 8343900"/>
              <a:gd name="connsiteY6" fmla="*/ 485780 h 981087"/>
              <a:gd name="connsiteX7" fmla="*/ 7305675 w 8343900"/>
              <a:gd name="connsiteY7" fmla="*/ 5 h 981087"/>
              <a:gd name="connsiteX8" fmla="*/ 8343900 w 8343900"/>
              <a:gd name="connsiteY8" fmla="*/ 495305 h 981087"/>
              <a:gd name="connsiteX0" fmla="*/ 0 w 8343900"/>
              <a:gd name="connsiteY0" fmla="*/ 495305 h 981087"/>
              <a:gd name="connsiteX1" fmla="*/ 990600 w 8343900"/>
              <a:gd name="connsiteY1" fmla="*/ 981080 h 981087"/>
              <a:gd name="connsiteX2" fmla="*/ 2047875 w 8343900"/>
              <a:gd name="connsiteY2" fmla="*/ 485780 h 981087"/>
              <a:gd name="connsiteX3" fmla="*/ 3095625 w 8343900"/>
              <a:gd name="connsiteY3" fmla="*/ 47630 h 981087"/>
              <a:gd name="connsiteX4" fmla="*/ 4133850 w 8343900"/>
              <a:gd name="connsiteY4" fmla="*/ 476255 h 981087"/>
              <a:gd name="connsiteX5" fmla="*/ 5191125 w 8343900"/>
              <a:gd name="connsiteY5" fmla="*/ 971555 h 981087"/>
              <a:gd name="connsiteX6" fmla="*/ 6238875 w 8343900"/>
              <a:gd name="connsiteY6" fmla="*/ 485780 h 981087"/>
              <a:gd name="connsiteX7" fmla="*/ 7305675 w 8343900"/>
              <a:gd name="connsiteY7" fmla="*/ 5 h 981087"/>
              <a:gd name="connsiteX8" fmla="*/ 8343900 w 8343900"/>
              <a:gd name="connsiteY8" fmla="*/ 495305 h 981087"/>
              <a:gd name="connsiteX0" fmla="*/ 0 w 8343900"/>
              <a:gd name="connsiteY0" fmla="*/ 495305 h 981087"/>
              <a:gd name="connsiteX1" fmla="*/ 990600 w 8343900"/>
              <a:gd name="connsiteY1" fmla="*/ 981080 h 981087"/>
              <a:gd name="connsiteX2" fmla="*/ 2047875 w 8343900"/>
              <a:gd name="connsiteY2" fmla="*/ 485780 h 981087"/>
              <a:gd name="connsiteX3" fmla="*/ 3095625 w 8343900"/>
              <a:gd name="connsiteY3" fmla="*/ 47630 h 981087"/>
              <a:gd name="connsiteX4" fmla="*/ 4133850 w 8343900"/>
              <a:gd name="connsiteY4" fmla="*/ 476255 h 981087"/>
              <a:gd name="connsiteX5" fmla="*/ 5191125 w 8343900"/>
              <a:gd name="connsiteY5" fmla="*/ 971555 h 981087"/>
              <a:gd name="connsiteX6" fmla="*/ 6238875 w 8343900"/>
              <a:gd name="connsiteY6" fmla="*/ 485780 h 981087"/>
              <a:gd name="connsiteX7" fmla="*/ 7305675 w 8343900"/>
              <a:gd name="connsiteY7" fmla="*/ 5 h 981087"/>
              <a:gd name="connsiteX8" fmla="*/ 8343900 w 8343900"/>
              <a:gd name="connsiteY8" fmla="*/ 495305 h 981087"/>
              <a:gd name="connsiteX0" fmla="*/ 0 w 8343900"/>
              <a:gd name="connsiteY0" fmla="*/ 495305 h 981087"/>
              <a:gd name="connsiteX1" fmla="*/ 990600 w 8343900"/>
              <a:gd name="connsiteY1" fmla="*/ 981080 h 981087"/>
              <a:gd name="connsiteX2" fmla="*/ 2047875 w 8343900"/>
              <a:gd name="connsiteY2" fmla="*/ 485780 h 981087"/>
              <a:gd name="connsiteX3" fmla="*/ 3095625 w 8343900"/>
              <a:gd name="connsiteY3" fmla="*/ 47630 h 981087"/>
              <a:gd name="connsiteX4" fmla="*/ 4133850 w 8343900"/>
              <a:gd name="connsiteY4" fmla="*/ 476255 h 981087"/>
              <a:gd name="connsiteX5" fmla="*/ 5191125 w 8343900"/>
              <a:gd name="connsiteY5" fmla="*/ 971555 h 981087"/>
              <a:gd name="connsiteX6" fmla="*/ 6238875 w 8343900"/>
              <a:gd name="connsiteY6" fmla="*/ 485780 h 981087"/>
              <a:gd name="connsiteX7" fmla="*/ 7305675 w 8343900"/>
              <a:gd name="connsiteY7" fmla="*/ 5 h 981087"/>
              <a:gd name="connsiteX8" fmla="*/ 8343900 w 8343900"/>
              <a:gd name="connsiteY8" fmla="*/ 495305 h 981087"/>
              <a:gd name="connsiteX0" fmla="*/ 0 w 8343900"/>
              <a:gd name="connsiteY0" fmla="*/ 495306 h 981088"/>
              <a:gd name="connsiteX1" fmla="*/ 990600 w 8343900"/>
              <a:gd name="connsiteY1" fmla="*/ 981081 h 981088"/>
              <a:gd name="connsiteX2" fmla="*/ 2047875 w 8343900"/>
              <a:gd name="connsiteY2" fmla="*/ 485781 h 981088"/>
              <a:gd name="connsiteX3" fmla="*/ 3095625 w 8343900"/>
              <a:gd name="connsiteY3" fmla="*/ 47631 h 981088"/>
              <a:gd name="connsiteX4" fmla="*/ 4133850 w 8343900"/>
              <a:gd name="connsiteY4" fmla="*/ 476256 h 981088"/>
              <a:gd name="connsiteX5" fmla="*/ 5191125 w 8343900"/>
              <a:gd name="connsiteY5" fmla="*/ 971556 h 981088"/>
              <a:gd name="connsiteX6" fmla="*/ 6238875 w 8343900"/>
              <a:gd name="connsiteY6" fmla="*/ 485781 h 981088"/>
              <a:gd name="connsiteX7" fmla="*/ 7305675 w 8343900"/>
              <a:gd name="connsiteY7" fmla="*/ 6 h 981088"/>
              <a:gd name="connsiteX8" fmla="*/ 8343900 w 8343900"/>
              <a:gd name="connsiteY8" fmla="*/ 495306 h 98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3900" h="981088">
                <a:moveTo>
                  <a:pt x="0" y="495306"/>
                </a:moveTo>
                <a:cubicBezTo>
                  <a:pt x="324644" y="738987"/>
                  <a:pt x="649288" y="982668"/>
                  <a:pt x="990600" y="981081"/>
                </a:cubicBezTo>
                <a:cubicBezTo>
                  <a:pt x="1331912" y="979494"/>
                  <a:pt x="1744662" y="674694"/>
                  <a:pt x="2047875" y="485781"/>
                </a:cubicBezTo>
                <a:cubicBezTo>
                  <a:pt x="2351088" y="296868"/>
                  <a:pt x="2747963" y="49218"/>
                  <a:pt x="3095625" y="47631"/>
                </a:cubicBezTo>
                <a:cubicBezTo>
                  <a:pt x="3443287" y="46044"/>
                  <a:pt x="3803650" y="293694"/>
                  <a:pt x="4133850" y="476256"/>
                </a:cubicBezTo>
                <a:cubicBezTo>
                  <a:pt x="4464050" y="658818"/>
                  <a:pt x="4840288" y="969969"/>
                  <a:pt x="5191125" y="971556"/>
                </a:cubicBezTo>
                <a:cubicBezTo>
                  <a:pt x="5541962" y="973143"/>
                  <a:pt x="6238875" y="485781"/>
                  <a:pt x="6238875" y="485781"/>
                </a:cubicBezTo>
                <a:cubicBezTo>
                  <a:pt x="6586537" y="290518"/>
                  <a:pt x="6954838" y="-1581"/>
                  <a:pt x="7305675" y="6"/>
                </a:cubicBezTo>
                <a:cubicBezTo>
                  <a:pt x="7656512" y="1593"/>
                  <a:pt x="8000206" y="248449"/>
                  <a:pt x="8343900" y="495306"/>
                </a:cubicBezTo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1407215" y="4869160"/>
                <a:ext cx="2745552" cy="889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x </a:t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215" y="4869160"/>
                <a:ext cx="2745552" cy="889924"/>
              </a:xfrm>
              <a:prstGeom prst="rect">
                <a:avLst/>
              </a:prstGeom>
              <a:blipFill rotWithShape="1">
                <a:blip r:embed="rId7"/>
                <a:stretch>
                  <a:fillRect l="-6889" r="-10000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4715718" y="5726001"/>
                <a:ext cx="4074278" cy="82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(x+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  <m:r>
                      <a:rPr lang="en-US" sz="3600" b="1" i="1" dirty="0" smtClean="0">
                        <a:solidFill>
                          <a:schemeClr val="tx2"/>
                        </a:solidFill>
                        <a:latin typeface="Cambria Math"/>
                        <a:cs typeface="Times New Roman" pitchFamily="18" charset="0"/>
                      </a:rPr>
                      <m:t>)+</m:t>
                    </m:r>
                    <m:r>
                      <a:rPr lang="en-US" sz="3600" b="1" i="1" dirty="0" smtClean="0">
                        <a:solidFill>
                          <a:schemeClr val="tx2"/>
                        </a:solidFill>
                        <a:latin typeface="Cambria Math"/>
                        <a:cs typeface="Times New Roman" pitchFamily="18" charset="0"/>
                      </a:rPr>
                      <m:t>𝟏</m:t>
                    </m:r>
                  </m:oMath>
                </a14:m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718" y="5726001"/>
                <a:ext cx="4074278" cy="825932"/>
              </a:xfrm>
              <a:prstGeom prst="rect">
                <a:avLst/>
              </a:prstGeom>
              <a:blipFill rotWithShape="1">
                <a:blip r:embed="rId8"/>
                <a:stretch>
                  <a:fillRect l="-4641" t="-5147" b="-110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1359732" y="5694429"/>
                <a:ext cx="3326348" cy="889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3)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x+</a:t>
                </a:r>
                <a:r>
                  <a:rPr lang="en-US" sz="3600" b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732" y="5694429"/>
                <a:ext cx="3326348" cy="889924"/>
              </a:xfrm>
              <a:prstGeom prst="rect">
                <a:avLst/>
              </a:prstGeom>
              <a:blipFill rotWithShape="1">
                <a:blip r:embed="rId9"/>
                <a:stretch>
                  <a:fillRect l="-5495" b="-10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4716354" y="5022676"/>
                <a:ext cx="3133544" cy="82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2) y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err="1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(x+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  <m:r>
                      <a:rPr lang="en-US" sz="3600" b="1" i="1" dirty="0" smtClean="0">
                        <a:solidFill>
                          <a:schemeClr val="tx2"/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ru-RU" sz="3600" b="1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354" y="5022676"/>
                <a:ext cx="3133544" cy="825932"/>
              </a:xfrm>
              <a:prstGeom prst="rect">
                <a:avLst/>
              </a:prstGeom>
              <a:blipFill rotWithShape="1">
                <a:blip r:embed="rId10"/>
                <a:stretch>
                  <a:fillRect l="-6031" t="-5185" b="-118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единительная линия 22"/>
          <p:cNvCxnSpPr/>
          <p:nvPr/>
        </p:nvCxnSpPr>
        <p:spPr>
          <a:xfrm>
            <a:off x="3348403" y="4406921"/>
            <a:ext cx="0" cy="43296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6799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9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40" grpId="0"/>
      <p:bldP spid="43" grpId="0" animBg="1"/>
      <p:bldP spid="41" grpId="0"/>
      <p:bldP spid="51" grpId="0" animBg="1"/>
      <p:bldP spid="50" grpId="0"/>
      <p:bldP spid="52" grpId="0"/>
      <p:bldP spid="53" grpId="0"/>
      <p:bldP spid="6" grpId="0"/>
      <p:bldP spid="7" grpId="0"/>
      <p:bldP spid="8" grpId="0"/>
      <p:bldP spid="18" grpId="0" animBg="1"/>
      <p:bldP spid="44" grpId="0" animBg="1"/>
      <p:bldP spid="45" grpId="0" animBg="1"/>
      <p:bldP spid="46" grpId="0" animBg="1"/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" y="357166"/>
            <a:ext cx="8072462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Лист самоконтроля учащегося ________________________________________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(фамилия, имя)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 уроку алгебры и начал анализа по теме 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Тригонометрические функции и их свойства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Прогностическая оценка ________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№1. Графический диктант.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2786058"/>
          <a:ext cx="6786608" cy="857256"/>
        </p:xfrm>
        <a:graphic>
          <a:graphicData uri="http://schemas.openxmlformats.org/drawingml/2006/table">
            <a:tbl>
              <a:tblPr/>
              <a:tblGrid>
                <a:gridCol w="426644"/>
                <a:gridCol w="426644"/>
                <a:gridCol w="426644"/>
                <a:gridCol w="427352"/>
                <a:gridCol w="427352"/>
                <a:gridCol w="427352"/>
                <a:gridCol w="427352"/>
                <a:gridCol w="426644"/>
                <a:gridCol w="426644"/>
                <a:gridCol w="451448"/>
                <a:gridCol w="451448"/>
                <a:gridCol w="451448"/>
                <a:gridCol w="451448"/>
                <a:gridCol w="451448"/>
                <a:gridCol w="686740"/>
              </a:tblGrid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3643314"/>
            <a:ext cx="3305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№2. Самостоятельная работа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000504"/>
          <a:ext cx="6786612" cy="571504"/>
        </p:xfrm>
        <a:graphic>
          <a:graphicData uri="http://schemas.openxmlformats.org/drawingml/2006/table">
            <a:tbl>
              <a:tblPr/>
              <a:tblGrid>
                <a:gridCol w="1131102"/>
                <a:gridCol w="1131102"/>
                <a:gridCol w="1131102"/>
                <a:gridCol w="1131102"/>
                <a:gridCol w="1131102"/>
                <a:gridCol w="1131102"/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572008"/>
            <a:ext cx="75180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№3.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Работа в группах. Задания повышенной сложности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5000636"/>
          <a:ext cx="4046220" cy="490728"/>
        </p:xfrm>
        <a:graphic>
          <a:graphicData uri="http://schemas.openxmlformats.org/drawingml/2006/table">
            <a:tbl>
              <a:tblPr/>
              <a:tblGrid>
                <a:gridCol w="1348740"/>
                <a:gridCol w="1348740"/>
                <a:gridCol w="1348740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5643578"/>
            <a:ext cx="80010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Если вы набрали  21-23  балла – оценка «5»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16-20 баллов – оценка «4»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Я набрал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________баллов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10-15баллов – оценка «3»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Моя оценка «____»___________________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                                                                                            (подпись учащегося)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85934"/>
            <a:ext cx="7343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Проверка графического диктанта: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466871"/>
                  </p:ext>
                </p:extLst>
              </p:nvPr>
            </p:nvGraphicFramePr>
            <p:xfrm>
              <a:off x="323523" y="1484784"/>
              <a:ext cx="8496949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4061"/>
                    <a:gridCol w="504056"/>
                    <a:gridCol w="504056"/>
                    <a:gridCol w="576064"/>
                    <a:gridCol w="576064"/>
                    <a:gridCol w="504056"/>
                    <a:gridCol w="576064"/>
                    <a:gridCol w="576064"/>
                    <a:gridCol w="648072"/>
                    <a:gridCol w="720080"/>
                    <a:gridCol w="720080"/>
                    <a:gridCol w="720080"/>
                    <a:gridCol w="648072"/>
                    <a:gridCol w="72008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8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11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12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13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14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77466871"/>
                  </p:ext>
                </p:extLst>
              </p:nvPr>
            </p:nvGraphicFramePr>
            <p:xfrm>
              <a:off x="323523" y="1484784"/>
              <a:ext cx="8496949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4061"/>
                    <a:gridCol w="504056"/>
                    <a:gridCol w="504056"/>
                    <a:gridCol w="576064"/>
                    <a:gridCol w="576064"/>
                    <a:gridCol w="504056"/>
                    <a:gridCol w="576064"/>
                    <a:gridCol w="576064"/>
                    <a:gridCol w="648072"/>
                    <a:gridCol w="720080"/>
                    <a:gridCol w="720080"/>
                    <a:gridCol w="720080"/>
                    <a:gridCol w="648072"/>
                    <a:gridCol w="72008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8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9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11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12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13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14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15238" r="-1579518" b="-3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220" t="-115238" r="-1498780" b="-3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795" t="-115238" r="-1380723" b="-3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64894" t="-115238" r="-1018085" b="-3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+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a:t>−</a:t>
                          </a:r>
                          <a:endParaRPr lang="ru-RU" sz="36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8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3212976"/>
            <a:ext cx="799288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394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5828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Самостоятельная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работа.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53" y="878057"/>
            <a:ext cx="212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Проверим: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4669278"/>
              </p:ext>
            </p:extLst>
          </p:nvPr>
        </p:nvGraphicFramePr>
        <p:xfrm>
          <a:off x="1171862" y="2492896"/>
          <a:ext cx="6280460" cy="939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092"/>
                <a:gridCol w="1256092"/>
                <a:gridCol w="1256092"/>
                <a:gridCol w="1256092"/>
                <a:gridCol w="1256092"/>
              </a:tblGrid>
              <a:tr h="3628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57325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31840" y="1586533"/>
            <a:ext cx="1975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вариант.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8814867"/>
              </p:ext>
            </p:extLst>
          </p:nvPr>
        </p:nvGraphicFramePr>
        <p:xfrm>
          <a:off x="1187625" y="4509120"/>
          <a:ext cx="6264695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39"/>
                <a:gridCol w="1252939"/>
                <a:gridCol w="1252939"/>
                <a:gridCol w="1252939"/>
                <a:gridCol w="1252939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03848" y="3645024"/>
            <a:ext cx="20095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вариант.</a:t>
            </a:r>
          </a:p>
        </p:txBody>
      </p:sp>
      <p:pic>
        <p:nvPicPr>
          <p:cNvPr id="8" name="Picture 3" descr="C:\Documents and Settings\Владелец\Мои документы\Мои рисунки\p8519.gif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2656"/>
            <a:ext cx="1638300" cy="20066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="" xmlns:p14="http://schemas.microsoft.com/office/powerpoint/2010/main" val="197948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34304" y="38100"/>
                <a:ext cx="9362231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2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200" b="1" i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ru-RU" sz="3200" b="1" i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группа</a:t>
                </a:r>
              </a:p>
              <a:p>
                <a:pPr lvl="0"/>
                <a:r>
                  <a:rPr lang="ru-RU" sz="32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1) Постройте 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график </a:t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функции: </a:t>
                </a:r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а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) у=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2800" b="1" i="1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ru-RU" sz="2800" b="1" i="1"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х</m:t>
                            </m:r>
                          </m:e>
                        </m:func>
                      </m:e>
                    </m:d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б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) у=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</a:rPr>
                      <m:t>−</m:t>
                    </m:r>
                  </m:oMath>
                </a14:m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2800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2800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ru-RU" sz="2800" b="1" i="1">
                            <a:latin typeface="Cambria Math"/>
                          </a:rPr>
                          <m:t>(−</m:t>
                        </m:r>
                        <m:r>
                          <a:rPr lang="ru-RU" sz="2800" b="1" i="1">
                            <a:latin typeface="Cambria Math"/>
                          </a:rPr>
                          <m:t>𝟐</m:t>
                        </m:r>
                        <m:r>
                          <a:rPr lang="ru-RU" sz="2800" b="1" i="1">
                            <a:latin typeface="Cambria Math"/>
                          </a:rPr>
                          <m:t>х)</m:t>
                        </m:r>
                      </m:e>
                    </m:func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    2) Найдите </a:t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наименьший положительный  </a:t>
                </a:r>
              </a:p>
              <a:p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период функции:</a:t>
                </a:r>
              </a:p>
              <a:p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у(х)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2800" b="1" i="1">
                            <a:latin typeface="Cambria Math"/>
                          </a:rPr>
                          <m:t>𝒔𝒊𝒏</m:t>
                        </m:r>
                      </m:fName>
                      <m:e>
                        <m:r>
                          <a:rPr lang="ru-RU" sz="2800" b="1" i="1">
                            <a:latin typeface="Cambria Math"/>
                          </a:rPr>
                          <m:t>𝟐</m:t>
                        </m:r>
                        <m:r>
                          <a:rPr lang="ru-RU" sz="2800" b="1" i="1">
                            <a:latin typeface="Cambria Math"/>
                          </a:rPr>
                          <m:t>х</m:t>
                        </m:r>
                        <m:func>
                          <m:func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2800" b="1" i="0" smtClean="0">
                                <a:latin typeface="Cambria Math"/>
                              </a:rPr>
                              <m:t>𝐜𝐨𝐬</m:t>
                            </m:r>
                          </m:fName>
                          <m:e>
                            <m:r>
                              <a:rPr lang="ru-RU" sz="2800" b="1" i="1" smtClean="0">
                                <a:latin typeface="Cambria Math"/>
                              </a:rPr>
                              <m:t>х</m:t>
                            </m:r>
                          </m:e>
                        </m:func>
                      </m:e>
                    </m:func>
                    <m:r>
                      <a:rPr lang="ru-RU" sz="2800" b="1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2800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ru-RU" sz="2800" b="1" i="1">
                            <a:latin typeface="Cambria Math"/>
                          </a:rPr>
                          <m:t>𝟐</m:t>
                        </m:r>
                        <m:r>
                          <a:rPr lang="ru-RU" sz="2800" b="1" i="1">
                            <a:latin typeface="Cambria Math"/>
                          </a:rPr>
                          <m:t>х</m:t>
                        </m:r>
                      </m:e>
                    </m:func>
                  </m:oMath>
                </a14:m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800" b="1" i="0" dirty="0" smtClean="0">
                            <a:latin typeface="Cambria Math"/>
                            <a:cs typeface="Times New Roman" pitchFamily="18" charset="0"/>
                          </a:rPr>
                          <m:t>𝐬𝐢𝐧</m:t>
                        </m:r>
                      </m:fName>
                      <m:e>
                        <m:r>
                          <a:rPr lang="ru-RU" sz="2800" b="1" i="1" dirty="0" smtClean="0">
                            <a:latin typeface="Cambria Math"/>
                            <a:cs typeface="Times New Roman" pitchFamily="18" charset="0"/>
                          </a:rPr>
                          <m:t>х</m:t>
                        </m:r>
                      </m:e>
                    </m:func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4" y="38100"/>
                <a:ext cx="9362231" cy="3231654"/>
              </a:xfrm>
              <a:prstGeom prst="rect">
                <a:avLst/>
              </a:prstGeom>
              <a:blipFill rotWithShape="1">
                <a:blip r:embed="rId2"/>
                <a:stretch>
                  <a:fillRect t="-2642" b="-4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268263" y="3061415"/>
                <a:ext cx="83529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II</a:t>
                </a:r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группа</a:t>
                </a:r>
              </a:p>
              <a:p>
                <a:pPr lvl="0"/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1) Постройте график функции </a:t>
                </a:r>
              </a:p>
              <a:p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а) у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2800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2800" b="1" i="1">
                            <a:latin typeface="Cambria Math"/>
                          </a:rPr>
                          <m:t>𝒔𝒊𝒏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х</m:t>
                            </m:r>
                          </m:e>
                        </m:d>
                      </m:e>
                    </m:func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       б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) у=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</a:rPr>
                      <m:t>−</m:t>
                    </m:r>
                  </m:oMath>
                </a14:m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800" b="1" i="0" smtClean="0">
                            <a:latin typeface="Cambria Math"/>
                          </a:rPr>
                          <m:t>𝐬𝐢𝐧</m:t>
                        </m:r>
                      </m:fName>
                      <m:e>
                        <m:r>
                          <a:rPr lang="ru-RU" sz="2800" b="1" i="1" smtClean="0">
                            <a:latin typeface="Cambria Math"/>
                          </a:rPr>
                          <m:t>𝟐</m:t>
                        </m:r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</m:func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0"/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Найдите </a:t>
                </a:r>
                <a:r>
                  <a:rPr lang="ru-RU" sz="28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наименьший положительный  </a:t>
                </a:r>
              </a:p>
              <a:p>
                <a:pPr lvl="0"/>
                <a:r>
                  <a:rPr lang="ru-RU" sz="28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       период функции: </a:t>
                </a:r>
              </a:p>
              <a:p>
                <a:pPr lvl="0"/>
                <a:r>
                  <a:rPr lang="ru-RU" sz="28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 у(х)=</a:t>
                </a:r>
                <a:r>
                  <a:rPr lang="en-US" sz="2800" b="1" i="1" dirty="0" err="1" smtClean="0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ru-RU" sz="2800" b="1" i="1" dirty="0" smtClean="0">
                    <a:latin typeface="Times New Roman" pitchFamily="18" charset="0"/>
                    <a:cs typeface="Times New Roman" pitchFamily="18" charset="0"/>
                  </a:rPr>
                  <a:t>х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ru-RU" sz="2800" b="1" i="1" smtClean="0">
                            <a:latin typeface="Cambria Math"/>
                          </a:rPr>
                          <m:t>𝟒</m:t>
                        </m:r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</m:func>
                    <m:r>
                      <a:rPr lang="ru-RU" sz="2800" b="1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ru-RU" sz="28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</m:func>
                    <m:func>
                      <m:func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ru-RU" sz="2800" b="1" i="1" smtClean="0">
                            <a:latin typeface="Cambria Math"/>
                          </a:rPr>
                          <m:t>𝟒</m:t>
                        </m:r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</m:func>
                  </m:oMath>
                </a14:m>
                <a:endParaRPr lang="ru-RU" sz="28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36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63" y="3061415"/>
                <a:ext cx="8352928" cy="3785652"/>
              </a:xfrm>
              <a:prstGeom prst="rect">
                <a:avLst/>
              </a:prstGeom>
              <a:blipFill rotWithShape="1">
                <a:blip r:embed="rId3"/>
                <a:stretch>
                  <a:fillRect t="-9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7" descr="H:\Documents and Settings\Aida\Рабочий стол\ff962c65118d.pn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42" y="332656"/>
            <a:ext cx="1571625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9107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 стрелкой 1"/>
          <p:cNvCxnSpPr/>
          <p:nvPr/>
        </p:nvCxnSpPr>
        <p:spPr>
          <a:xfrm flipV="1">
            <a:off x="4393495" y="845422"/>
            <a:ext cx="0" cy="215152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31765" y="211675"/>
            <a:ext cx="2329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Проверим:</a:t>
            </a:r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6132" y="277394"/>
            <a:ext cx="1745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361950" y="2017066"/>
            <a:ext cx="8530530" cy="7199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029347" y="782311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1206" y="19839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54499" y="2060848"/>
            <a:ext cx="338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80836" y="136708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узел 15"/>
          <p:cNvSpPr>
            <a:spLocks noChangeAspect="1"/>
          </p:cNvSpPr>
          <p:nvPr/>
        </p:nvSpPr>
        <p:spPr>
          <a:xfrm flipH="1">
            <a:off x="4357495" y="153497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>
            <a:spLocks noChangeAspect="1"/>
          </p:cNvSpPr>
          <p:nvPr/>
        </p:nvSpPr>
        <p:spPr>
          <a:xfrm flipH="1" flipV="1">
            <a:off x="5400114" y="202484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>
            <a:spLocks noChangeAspect="1"/>
          </p:cNvSpPr>
          <p:nvPr/>
        </p:nvSpPr>
        <p:spPr>
          <a:xfrm flipH="1" flipV="1">
            <a:off x="6459383" y="202484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>
            <a:spLocks noChangeAspect="1"/>
          </p:cNvSpPr>
          <p:nvPr/>
        </p:nvSpPr>
        <p:spPr>
          <a:xfrm flipH="1" flipV="1">
            <a:off x="7506636" y="201706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>
            <a:spLocks noChangeAspect="1"/>
          </p:cNvSpPr>
          <p:nvPr/>
        </p:nvSpPr>
        <p:spPr>
          <a:xfrm flipV="1">
            <a:off x="4353294" y="2487577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>
            <a:spLocks noChangeAspect="1"/>
          </p:cNvSpPr>
          <p:nvPr/>
        </p:nvSpPr>
        <p:spPr>
          <a:xfrm rot="120000" flipH="1" flipV="1">
            <a:off x="1212790" y="207032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>
            <a:spLocks noChangeAspect="1"/>
          </p:cNvSpPr>
          <p:nvPr/>
        </p:nvSpPr>
        <p:spPr>
          <a:xfrm flipH="1" flipV="1">
            <a:off x="2262786" y="205356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/>
          <p:cNvSpPr>
            <a:spLocks noChangeAspect="1"/>
          </p:cNvSpPr>
          <p:nvPr/>
        </p:nvSpPr>
        <p:spPr>
          <a:xfrm flipH="1">
            <a:off x="3302136" y="204285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029347" y="2338911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 flipH="1">
                <a:off x="5292094" y="1786804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92094" y="1786804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415" y="2153119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 flipH="1">
                <a:off x="7326616" y="1755449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26616" y="1755449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 flipH="1">
                <a:off x="3158115" y="180263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158115" y="1802635"/>
                <a:ext cx="360039" cy="8583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34" y="2215200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flipH="1">
                <a:off x="1068770" y="1857367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68770" y="1857367"/>
                <a:ext cx="360039" cy="901081"/>
              </a:xfrm>
              <a:prstGeom prst="rect">
                <a:avLst/>
              </a:prstGeom>
              <a:blipFill rotWithShape="1">
                <a:blip r:embed="rId6"/>
                <a:stretch>
                  <a:fillRect r="-6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Прямоугольник 33"/>
          <p:cNvSpPr/>
          <p:nvPr/>
        </p:nvSpPr>
        <p:spPr>
          <a:xfrm>
            <a:off x="927054" y="2199347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46938" y="2225119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7422" y="2078850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4380918" y="3212978"/>
            <a:ext cx="22838" cy="345638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531298" y="5073942"/>
            <a:ext cx="8374110" cy="1799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4076878" y="3185008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57537" y="49411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Блок-схема: узел 45"/>
          <p:cNvSpPr>
            <a:spLocks noChangeAspect="1"/>
          </p:cNvSpPr>
          <p:nvPr/>
        </p:nvSpPr>
        <p:spPr>
          <a:xfrm>
            <a:off x="4358555" y="456133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узел 48"/>
          <p:cNvSpPr>
            <a:spLocks noChangeAspect="1"/>
          </p:cNvSpPr>
          <p:nvPr/>
        </p:nvSpPr>
        <p:spPr>
          <a:xfrm>
            <a:off x="4357495" y="411307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узел 49"/>
          <p:cNvSpPr>
            <a:spLocks noChangeAspect="1"/>
          </p:cNvSpPr>
          <p:nvPr/>
        </p:nvSpPr>
        <p:spPr>
          <a:xfrm>
            <a:off x="4367756" y="365923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узел 50"/>
          <p:cNvSpPr>
            <a:spLocks noChangeAspect="1"/>
          </p:cNvSpPr>
          <p:nvPr/>
        </p:nvSpPr>
        <p:spPr>
          <a:xfrm>
            <a:off x="4353294" y="5524673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узел 51"/>
          <p:cNvSpPr>
            <a:spLocks noChangeAspect="1"/>
          </p:cNvSpPr>
          <p:nvPr/>
        </p:nvSpPr>
        <p:spPr>
          <a:xfrm>
            <a:off x="4346329" y="597858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Блок-схема: узел 52"/>
          <p:cNvSpPr>
            <a:spLocks noChangeAspect="1"/>
          </p:cNvSpPr>
          <p:nvPr/>
        </p:nvSpPr>
        <p:spPr>
          <a:xfrm>
            <a:off x="4341954" y="641880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узел 53"/>
          <p:cNvSpPr>
            <a:spLocks noChangeAspect="1"/>
          </p:cNvSpPr>
          <p:nvPr/>
        </p:nvSpPr>
        <p:spPr>
          <a:xfrm>
            <a:off x="5405605" y="504694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Блок-схема: узел 54"/>
          <p:cNvSpPr>
            <a:spLocks noChangeAspect="1"/>
          </p:cNvSpPr>
          <p:nvPr/>
        </p:nvSpPr>
        <p:spPr>
          <a:xfrm>
            <a:off x="6444415" y="504363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Блок-схема: узел 55"/>
          <p:cNvSpPr>
            <a:spLocks noChangeAspect="1"/>
          </p:cNvSpPr>
          <p:nvPr/>
        </p:nvSpPr>
        <p:spPr>
          <a:xfrm>
            <a:off x="7514996" y="503794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узел 56"/>
          <p:cNvSpPr>
            <a:spLocks noChangeAspect="1"/>
          </p:cNvSpPr>
          <p:nvPr/>
        </p:nvSpPr>
        <p:spPr>
          <a:xfrm>
            <a:off x="3325138" y="504578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Блок-схема: узел 57"/>
          <p:cNvSpPr>
            <a:spLocks noChangeAspect="1"/>
          </p:cNvSpPr>
          <p:nvPr/>
        </p:nvSpPr>
        <p:spPr>
          <a:xfrm>
            <a:off x="2261793" y="504694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Блок-схема: узел 58"/>
          <p:cNvSpPr>
            <a:spLocks noChangeAspect="1"/>
          </p:cNvSpPr>
          <p:nvPr/>
        </p:nvSpPr>
        <p:spPr>
          <a:xfrm>
            <a:off x="1206298" y="504578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4061964" y="4412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981529" y="5412007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Блок-схема: узел 62"/>
          <p:cNvSpPr>
            <a:spLocks noChangeAspect="1"/>
          </p:cNvSpPr>
          <p:nvPr/>
        </p:nvSpPr>
        <p:spPr>
          <a:xfrm>
            <a:off x="3851920" y="5041003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Блок-схема: узел 63"/>
          <p:cNvSpPr>
            <a:spLocks noChangeAspect="1"/>
          </p:cNvSpPr>
          <p:nvPr/>
        </p:nvSpPr>
        <p:spPr>
          <a:xfrm>
            <a:off x="2771800" y="504578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Блок-схема: узел 64"/>
          <p:cNvSpPr>
            <a:spLocks noChangeAspect="1"/>
          </p:cNvSpPr>
          <p:nvPr/>
        </p:nvSpPr>
        <p:spPr>
          <a:xfrm>
            <a:off x="1736676" y="505072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узел 65"/>
          <p:cNvSpPr>
            <a:spLocks noChangeAspect="1"/>
          </p:cNvSpPr>
          <p:nvPr/>
        </p:nvSpPr>
        <p:spPr>
          <a:xfrm>
            <a:off x="4894114" y="505072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Блок-схема: узел 66"/>
          <p:cNvSpPr>
            <a:spLocks noChangeAspect="1"/>
          </p:cNvSpPr>
          <p:nvPr/>
        </p:nvSpPr>
        <p:spPr>
          <a:xfrm>
            <a:off x="5940152" y="503928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Блок-схема: узел 67"/>
          <p:cNvSpPr>
            <a:spLocks noChangeAspect="1"/>
          </p:cNvSpPr>
          <p:nvPr/>
        </p:nvSpPr>
        <p:spPr>
          <a:xfrm>
            <a:off x="6990132" y="503794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Блок-схема: узел 68"/>
          <p:cNvSpPr>
            <a:spLocks noChangeAspect="1"/>
          </p:cNvSpPr>
          <p:nvPr/>
        </p:nvSpPr>
        <p:spPr>
          <a:xfrm>
            <a:off x="8028384" y="5040549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 flipH="1">
                <a:off x="5292094" y="4831531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92094" y="4831531"/>
                <a:ext cx="360039" cy="8583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415" y="5202778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72" name="TextBox 71"/>
              <p:cNvSpPr txBox="1"/>
              <p:nvPr/>
            </p:nvSpPr>
            <p:spPr>
              <a:xfrm flipH="1">
                <a:off x="7338594" y="480119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38594" y="4801191"/>
                <a:ext cx="360039" cy="901081"/>
              </a:xfrm>
              <a:prstGeom prst="rect">
                <a:avLst/>
              </a:prstGeom>
              <a:blipFill rotWithShape="1">
                <a:blip r:embed="rId8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3" name="TextBox 72"/>
              <p:cNvSpPr txBox="1"/>
              <p:nvPr/>
            </p:nvSpPr>
            <p:spPr>
              <a:xfrm flipH="1">
                <a:off x="3217118" y="4824237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217118" y="4824237"/>
                <a:ext cx="360039" cy="8583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620" y="5230380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75" name="TextBox 74"/>
              <p:cNvSpPr txBox="1"/>
              <p:nvPr/>
            </p:nvSpPr>
            <p:spPr>
              <a:xfrm flipH="1">
                <a:off x="1026278" y="481018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26278" y="4810180"/>
                <a:ext cx="360039" cy="901081"/>
              </a:xfrm>
              <a:prstGeom prst="rect">
                <a:avLst/>
              </a:prstGeom>
              <a:blipFill rotWithShape="1">
                <a:blip r:embed="rId10"/>
                <a:stretch>
                  <a:fillRect r="-6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Прямоугольник 75"/>
          <p:cNvSpPr/>
          <p:nvPr/>
        </p:nvSpPr>
        <p:spPr>
          <a:xfrm>
            <a:off x="900485" y="5143547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019542" y="5054035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3058891" y="5135008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9" name="TextBox 78"/>
              <p:cNvSpPr txBox="1"/>
              <p:nvPr/>
            </p:nvSpPr>
            <p:spPr>
              <a:xfrm flipH="1">
                <a:off x="4750094" y="4824237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750094" y="4824237"/>
                <a:ext cx="360039" cy="8583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Полилиния 81"/>
          <p:cNvSpPr/>
          <p:nvPr/>
        </p:nvSpPr>
        <p:spPr>
          <a:xfrm>
            <a:off x="538162" y="3666602"/>
            <a:ext cx="8039100" cy="2824171"/>
          </a:xfrm>
          <a:custGeom>
            <a:avLst/>
            <a:gdLst>
              <a:gd name="connsiteX0" fmla="*/ 0 w 8039100"/>
              <a:gd name="connsiteY0" fmla="*/ 2162182 h 2838489"/>
              <a:gd name="connsiteX1" fmla="*/ 695325 w 8039100"/>
              <a:gd name="connsiteY1" fmla="*/ 4763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19525 w 8039100"/>
              <a:gd name="connsiteY7" fmla="*/ 2819407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48100 w 8039100"/>
              <a:gd name="connsiteY7" fmla="*/ 2814644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71850 w 8039100"/>
              <a:gd name="connsiteY6" fmla="*/ 1457332 h 2838489"/>
              <a:gd name="connsiteX7" fmla="*/ 3848100 w 8039100"/>
              <a:gd name="connsiteY7" fmla="*/ 2814644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62325 w 8039100"/>
              <a:gd name="connsiteY6" fmla="*/ 1433520 h 2838489"/>
              <a:gd name="connsiteX7" fmla="*/ 3848100 w 8039100"/>
              <a:gd name="connsiteY7" fmla="*/ 2814644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62325 w 8039100"/>
              <a:gd name="connsiteY6" fmla="*/ 1433520 h 2838489"/>
              <a:gd name="connsiteX7" fmla="*/ 3848100 w 8039100"/>
              <a:gd name="connsiteY7" fmla="*/ 2814644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89"/>
              <a:gd name="connsiteX1" fmla="*/ 676275 w 8039100"/>
              <a:gd name="connsiteY1" fmla="*/ 66682 h 2838489"/>
              <a:gd name="connsiteX2" fmla="*/ 1247775 w 8039100"/>
              <a:gd name="connsiteY2" fmla="*/ 1457332 h 2838489"/>
              <a:gd name="connsiteX3" fmla="*/ 1762125 w 8039100"/>
              <a:gd name="connsiteY3" fmla="*/ 2838457 h 2838489"/>
              <a:gd name="connsiteX4" fmla="*/ 2276475 w 8039100"/>
              <a:gd name="connsiteY4" fmla="*/ 1457332 h 2838489"/>
              <a:gd name="connsiteX5" fmla="*/ 2800350 w 8039100"/>
              <a:gd name="connsiteY5" fmla="*/ 28582 h 2838489"/>
              <a:gd name="connsiteX6" fmla="*/ 3362325 w 8039100"/>
              <a:gd name="connsiteY6" fmla="*/ 1433520 h 2838489"/>
              <a:gd name="connsiteX7" fmla="*/ 3848100 w 8039100"/>
              <a:gd name="connsiteY7" fmla="*/ 2814644 h 2838489"/>
              <a:gd name="connsiteX8" fmla="*/ 4400550 w 8039100"/>
              <a:gd name="connsiteY8" fmla="*/ 1438282 h 2838489"/>
              <a:gd name="connsiteX9" fmla="*/ 4895850 w 8039100"/>
              <a:gd name="connsiteY9" fmla="*/ 19057 h 2838489"/>
              <a:gd name="connsiteX10" fmla="*/ 5457825 w 8039100"/>
              <a:gd name="connsiteY10" fmla="*/ 1457332 h 2838489"/>
              <a:gd name="connsiteX11" fmla="*/ 5953125 w 8039100"/>
              <a:gd name="connsiteY11" fmla="*/ 2838457 h 2838489"/>
              <a:gd name="connsiteX12" fmla="*/ 6486525 w 8039100"/>
              <a:gd name="connsiteY12" fmla="*/ 1419232 h 2838489"/>
              <a:gd name="connsiteX13" fmla="*/ 7010400 w 8039100"/>
              <a:gd name="connsiteY13" fmla="*/ 7 h 2838489"/>
              <a:gd name="connsiteX14" fmla="*/ 7524750 w 8039100"/>
              <a:gd name="connsiteY14" fmla="*/ 1438282 h 2838489"/>
              <a:gd name="connsiteX15" fmla="*/ 8039100 w 8039100"/>
              <a:gd name="connsiteY15" fmla="*/ 2800357 h 2838489"/>
              <a:gd name="connsiteX0" fmla="*/ 0 w 8039100"/>
              <a:gd name="connsiteY0" fmla="*/ 2162182 h 2838490"/>
              <a:gd name="connsiteX1" fmla="*/ 676275 w 8039100"/>
              <a:gd name="connsiteY1" fmla="*/ 66682 h 2838490"/>
              <a:gd name="connsiteX2" fmla="*/ 1247775 w 8039100"/>
              <a:gd name="connsiteY2" fmla="*/ 1457332 h 2838490"/>
              <a:gd name="connsiteX3" fmla="*/ 1762125 w 8039100"/>
              <a:gd name="connsiteY3" fmla="*/ 2838457 h 2838490"/>
              <a:gd name="connsiteX4" fmla="*/ 2276475 w 8039100"/>
              <a:gd name="connsiteY4" fmla="*/ 1457332 h 2838490"/>
              <a:gd name="connsiteX5" fmla="*/ 2800350 w 8039100"/>
              <a:gd name="connsiteY5" fmla="*/ 28582 h 2838490"/>
              <a:gd name="connsiteX6" fmla="*/ 3362325 w 8039100"/>
              <a:gd name="connsiteY6" fmla="*/ 1433520 h 2838490"/>
              <a:gd name="connsiteX7" fmla="*/ 3848100 w 8039100"/>
              <a:gd name="connsiteY7" fmla="*/ 2814644 h 2838490"/>
              <a:gd name="connsiteX8" fmla="*/ 4400550 w 8039100"/>
              <a:gd name="connsiteY8" fmla="*/ 1438282 h 2838490"/>
              <a:gd name="connsiteX9" fmla="*/ 4895850 w 8039100"/>
              <a:gd name="connsiteY9" fmla="*/ 19057 h 2838490"/>
              <a:gd name="connsiteX10" fmla="*/ 5457825 w 8039100"/>
              <a:gd name="connsiteY10" fmla="*/ 1457332 h 2838490"/>
              <a:gd name="connsiteX11" fmla="*/ 5953125 w 8039100"/>
              <a:gd name="connsiteY11" fmla="*/ 2838457 h 2838490"/>
              <a:gd name="connsiteX12" fmla="*/ 6486525 w 8039100"/>
              <a:gd name="connsiteY12" fmla="*/ 1419232 h 2838490"/>
              <a:gd name="connsiteX13" fmla="*/ 7010400 w 8039100"/>
              <a:gd name="connsiteY13" fmla="*/ 7 h 2838490"/>
              <a:gd name="connsiteX14" fmla="*/ 7524750 w 8039100"/>
              <a:gd name="connsiteY14" fmla="*/ 1438282 h 2838490"/>
              <a:gd name="connsiteX15" fmla="*/ 8039100 w 8039100"/>
              <a:gd name="connsiteY15" fmla="*/ 2800357 h 2838490"/>
              <a:gd name="connsiteX0" fmla="*/ 0 w 8039100"/>
              <a:gd name="connsiteY0" fmla="*/ 2162182 h 2838457"/>
              <a:gd name="connsiteX1" fmla="*/ 676275 w 8039100"/>
              <a:gd name="connsiteY1" fmla="*/ 66682 h 2838457"/>
              <a:gd name="connsiteX2" fmla="*/ 1247775 w 8039100"/>
              <a:gd name="connsiteY2" fmla="*/ 1457332 h 2838457"/>
              <a:gd name="connsiteX3" fmla="*/ 1762125 w 8039100"/>
              <a:gd name="connsiteY3" fmla="*/ 2838457 h 2838457"/>
              <a:gd name="connsiteX4" fmla="*/ 2276475 w 8039100"/>
              <a:gd name="connsiteY4" fmla="*/ 1457332 h 2838457"/>
              <a:gd name="connsiteX5" fmla="*/ 2800350 w 8039100"/>
              <a:gd name="connsiteY5" fmla="*/ 28582 h 2838457"/>
              <a:gd name="connsiteX6" fmla="*/ 3362325 w 8039100"/>
              <a:gd name="connsiteY6" fmla="*/ 1433520 h 2838457"/>
              <a:gd name="connsiteX7" fmla="*/ 3848100 w 8039100"/>
              <a:gd name="connsiteY7" fmla="*/ 2814644 h 2838457"/>
              <a:gd name="connsiteX8" fmla="*/ 4400550 w 8039100"/>
              <a:gd name="connsiteY8" fmla="*/ 1438282 h 2838457"/>
              <a:gd name="connsiteX9" fmla="*/ 4895850 w 8039100"/>
              <a:gd name="connsiteY9" fmla="*/ 19057 h 2838457"/>
              <a:gd name="connsiteX10" fmla="*/ 5457825 w 8039100"/>
              <a:gd name="connsiteY10" fmla="*/ 1457332 h 2838457"/>
              <a:gd name="connsiteX11" fmla="*/ 5957887 w 8039100"/>
              <a:gd name="connsiteY11" fmla="*/ 2819407 h 2838457"/>
              <a:gd name="connsiteX12" fmla="*/ 6486525 w 8039100"/>
              <a:gd name="connsiteY12" fmla="*/ 1419232 h 2838457"/>
              <a:gd name="connsiteX13" fmla="*/ 7010400 w 8039100"/>
              <a:gd name="connsiteY13" fmla="*/ 7 h 2838457"/>
              <a:gd name="connsiteX14" fmla="*/ 7524750 w 8039100"/>
              <a:gd name="connsiteY14" fmla="*/ 1438282 h 2838457"/>
              <a:gd name="connsiteX15" fmla="*/ 8039100 w 8039100"/>
              <a:gd name="connsiteY15" fmla="*/ 2800357 h 2838457"/>
              <a:gd name="connsiteX0" fmla="*/ 0 w 8039100"/>
              <a:gd name="connsiteY0" fmla="*/ 2162182 h 2838457"/>
              <a:gd name="connsiteX1" fmla="*/ 676275 w 8039100"/>
              <a:gd name="connsiteY1" fmla="*/ 66682 h 2838457"/>
              <a:gd name="connsiteX2" fmla="*/ 1247775 w 8039100"/>
              <a:gd name="connsiteY2" fmla="*/ 1457332 h 2838457"/>
              <a:gd name="connsiteX3" fmla="*/ 1762125 w 8039100"/>
              <a:gd name="connsiteY3" fmla="*/ 2838457 h 2838457"/>
              <a:gd name="connsiteX4" fmla="*/ 2276475 w 8039100"/>
              <a:gd name="connsiteY4" fmla="*/ 1457332 h 2838457"/>
              <a:gd name="connsiteX5" fmla="*/ 2800350 w 8039100"/>
              <a:gd name="connsiteY5" fmla="*/ 28582 h 2838457"/>
              <a:gd name="connsiteX6" fmla="*/ 3362325 w 8039100"/>
              <a:gd name="connsiteY6" fmla="*/ 1433520 h 2838457"/>
              <a:gd name="connsiteX7" fmla="*/ 3848100 w 8039100"/>
              <a:gd name="connsiteY7" fmla="*/ 2814644 h 2838457"/>
              <a:gd name="connsiteX8" fmla="*/ 4400550 w 8039100"/>
              <a:gd name="connsiteY8" fmla="*/ 1438282 h 2838457"/>
              <a:gd name="connsiteX9" fmla="*/ 4895850 w 8039100"/>
              <a:gd name="connsiteY9" fmla="*/ 19057 h 2838457"/>
              <a:gd name="connsiteX10" fmla="*/ 5457825 w 8039100"/>
              <a:gd name="connsiteY10" fmla="*/ 1457332 h 2838457"/>
              <a:gd name="connsiteX11" fmla="*/ 5957887 w 8039100"/>
              <a:gd name="connsiteY11" fmla="*/ 2819407 h 2838457"/>
              <a:gd name="connsiteX12" fmla="*/ 6486525 w 8039100"/>
              <a:gd name="connsiteY12" fmla="*/ 1419232 h 2838457"/>
              <a:gd name="connsiteX13" fmla="*/ 7010400 w 8039100"/>
              <a:gd name="connsiteY13" fmla="*/ 7 h 2838457"/>
              <a:gd name="connsiteX14" fmla="*/ 7524750 w 8039100"/>
              <a:gd name="connsiteY14" fmla="*/ 1438282 h 2838457"/>
              <a:gd name="connsiteX15" fmla="*/ 8039100 w 8039100"/>
              <a:gd name="connsiteY15" fmla="*/ 2800357 h 2838457"/>
              <a:gd name="connsiteX0" fmla="*/ 0 w 8039100"/>
              <a:gd name="connsiteY0" fmla="*/ 2162182 h 2838457"/>
              <a:gd name="connsiteX1" fmla="*/ 676275 w 8039100"/>
              <a:gd name="connsiteY1" fmla="*/ 66682 h 2838457"/>
              <a:gd name="connsiteX2" fmla="*/ 1247775 w 8039100"/>
              <a:gd name="connsiteY2" fmla="*/ 1457332 h 2838457"/>
              <a:gd name="connsiteX3" fmla="*/ 1762125 w 8039100"/>
              <a:gd name="connsiteY3" fmla="*/ 2838457 h 2838457"/>
              <a:gd name="connsiteX4" fmla="*/ 2276475 w 8039100"/>
              <a:gd name="connsiteY4" fmla="*/ 1457332 h 2838457"/>
              <a:gd name="connsiteX5" fmla="*/ 2800350 w 8039100"/>
              <a:gd name="connsiteY5" fmla="*/ 28582 h 2838457"/>
              <a:gd name="connsiteX6" fmla="*/ 3362325 w 8039100"/>
              <a:gd name="connsiteY6" fmla="*/ 1433520 h 2838457"/>
              <a:gd name="connsiteX7" fmla="*/ 3848100 w 8039100"/>
              <a:gd name="connsiteY7" fmla="*/ 2814644 h 2838457"/>
              <a:gd name="connsiteX8" fmla="*/ 4400550 w 8039100"/>
              <a:gd name="connsiteY8" fmla="*/ 1438282 h 2838457"/>
              <a:gd name="connsiteX9" fmla="*/ 4895850 w 8039100"/>
              <a:gd name="connsiteY9" fmla="*/ 19057 h 2838457"/>
              <a:gd name="connsiteX10" fmla="*/ 5457825 w 8039100"/>
              <a:gd name="connsiteY10" fmla="*/ 1457332 h 2838457"/>
              <a:gd name="connsiteX11" fmla="*/ 5957887 w 8039100"/>
              <a:gd name="connsiteY11" fmla="*/ 2819407 h 2838457"/>
              <a:gd name="connsiteX12" fmla="*/ 6486525 w 8039100"/>
              <a:gd name="connsiteY12" fmla="*/ 1419232 h 2838457"/>
              <a:gd name="connsiteX13" fmla="*/ 7010400 w 8039100"/>
              <a:gd name="connsiteY13" fmla="*/ 7 h 2838457"/>
              <a:gd name="connsiteX14" fmla="*/ 7524750 w 8039100"/>
              <a:gd name="connsiteY14" fmla="*/ 1438282 h 2838457"/>
              <a:gd name="connsiteX15" fmla="*/ 8039100 w 8039100"/>
              <a:gd name="connsiteY15" fmla="*/ 2800357 h 2838457"/>
              <a:gd name="connsiteX0" fmla="*/ 0 w 8039100"/>
              <a:gd name="connsiteY0" fmla="*/ 2162183 h 2838458"/>
              <a:gd name="connsiteX1" fmla="*/ 676275 w 8039100"/>
              <a:gd name="connsiteY1" fmla="*/ 66683 h 2838458"/>
              <a:gd name="connsiteX2" fmla="*/ 1247775 w 8039100"/>
              <a:gd name="connsiteY2" fmla="*/ 1457333 h 2838458"/>
              <a:gd name="connsiteX3" fmla="*/ 1762125 w 8039100"/>
              <a:gd name="connsiteY3" fmla="*/ 2838458 h 2838458"/>
              <a:gd name="connsiteX4" fmla="*/ 2276475 w 8039100"/>
              <a:gd name="connsiteY4" fmla="*/ 1457333 h 2838458"/>
              <a:gd name="connsiteX5" fmla="*/ 2800350 w 8039100"/>
              <a:gd name="connsiteY5" fmla="*/ 28583 h 2838458"/>
              <a:gd name="connsiteX6" fmla="*/ 3362325 w 8039100"/>
              <a:gd name="connsiteY6" fmla="*/ 1433521 h 2838458"/>
              <a:gd name="connsiteX7" fmla="*/ 3848100 w 8039100"/>
              <a:gd name="connsiteY7" fmla="*/ 2814645 h 2838458"/>
              <a:gd name="connsiteX8" fmla="*/ 4400550 w 8039100"/>
              <a:gd name="connsiteY8" fmla="*/ 1438283 h 2838458"/>
              <a:gd name="connsiteX9" fmla="*/ 4895850 w 8039100"/>
              <a:gd name="connsiteY9" fmla="*/ 19058 h 2838458"/>
              <a:gd name="connsiteX10" fmla="*/ 5457825 w 8039100"/>
              <a:gd name="connsiteY10" fmla="*/ 1457333 h 2838458"/>
              <a:gd name="connsiteX11" fmla="*/ 5957887 w 8039100"/>
              <a:gd name="connsiteY11" fmla="*/ 2819408 h 2838458"/>
              <a:gd name="connsiteX12" fmla="*/ 6486525 w 8039100"/>
              <a:gd name="connsiteY12" fmla="*/ 1419233 h 2838458"/>
              <a:gd name="connsiteX13" fmla="*/ 7010400 w 8039100"/>
              <a:gd name="connsiteY13" fmla="*/ 8 h 2838458"/>
              <a:gd name="connsiteX14" fmla="*/ 7524750 w 8039100"/>
              <a:gd name="connsiteY14" fmla="*/ 1438283 h 2838458"/>
              <a:gd name="connsiteX15" fmla="*/ 8039100 w 8039100"/>
              <a:gd name="connsiteY15" fmla="*/ 2800358 h 2838458"/>
              <a:gd name="connsiteX0" fmla="*/ 0 w 8039100"/>
              <a:gd name="connsiteY0" fmla="*/ 2147896 h 2824171"/>
              <a:gd name="connsiteX1" fmla="*/ 676275 w 8039100"/>
              <a:gd name="connsiteY1" fmla="*/ 52396 h 2824171"/>
              <a:gd name="connsiteX2" fmla="*/ 1247775 w 8039100"/>
              <a:gd name="connsiteY2" fmla="*/ 1443046 h 2824171"/>
              <a:gd name="connsiteX3" fmla="*/ 1762125 w 8039100"/>
              <a:gd name="connsiteY3" fmla="*/ 2824171 h 2824171"/>
              <a:gd name="connsiteX4" fmla="*/ 2276475 w 8039100"/>
              <a:gd name="connsiteY4" fmla="*/ 1443046 h 2824171"/>
              <a:gd name="connsiteX5" fmla="*/ 2800350 w 8039100"/>
              <a:gd name="connsiteY5" fmla="*/ 14296 h 2824171"/>
              <a:gd name="connsiteX6" fmla="*/ 3362325 w 8039100"/>
              <a:gd name="connsiteY6" fmla="*/ 1419234 h 2824171"/>
              <a:gd name="connsiteX7" fmla="*/ 3848100 w 8039100"/>
              <a:gd name="connsiteY7" fmla="*/ 2800358 h 2824171"/>
              <a:gd name="connsiteX8" fmla="*/ 4400550 w 8039100"/>
              <a:gd name="connsiteY8" fmla="*/ 1423996 h 2824171"/>
              <a:gd name="connsiteX9" fmla="*/ 4895850 w 8039100"/>
              <a:gd name="connsiteY9" fmla="*/ 4771 h 2824171"/>
              <a:gd name="connsiteX10" fmla="*/ 5457825 w 8039100"/>
              <a:gd name="connsiteY10" fmla="*/ 1443046 h 2824171"/>
              <a:gd name="connsiteX11" fmla="*/ 5957887 w 8039100"/>
              <a:gd name="connsiteY11" fmla="*/ 2805121 h 2824171"/>
              <a:gd name="connsiteX12" fmla="*/ 6486525 w 8039100"/>
              <a:gd name="connsiteY12" fmla="*/ 1404946 h 2824171"/>
              <a:gd name="connsiteX13" fmla="*/ 7015162 w 8039100"/>
              <a:gd name="connsiteY13" fmla="*/ 9 h 2824171"/>
              <a:gd name="connsiteX14" fmla="*/ 7524750 w 8039100"/>
              <a:gd name="connsiteY14" fmla="*/ 1423996 h 2824171"/>
              <a:gd name="connsiteX15" fmla="*/ 8039100 w 8039100"/>
              <a:gd name="connsiteY15" fmla="*/ 2786071 h 2824171"/>
              <a:gd name="connsiteX0" fmla="*/ 0 w 8039100"/>
              <a:gd name="connsiteY0" fmla="*/ 2147896 h 2824171"/>
              <a:gd name="connsiteX1" fmla="*/ 676275 w 8039100"/>
              <a:gd name="connsiteY1" fmla="*/ 52396 h 2824171"/>
              <a:gd name="connsiteX2" fmla="*/ 1247775 w 8039100"/>
              <a:gd name="connsiteY2" fmla="*/ 1443046 h 2824171"/>
              <a:gd name="connsiteX3" fmla="*/ 1762125 w 8039100"/>
              <a:gd name="connsiteY3" fmla="*/ 2824171 h 2824171"/>
              <a:gd name="connsiteX4" fmla="*/ 2276475 w 8039100"/>
              <a:gd name="connsiteY4" fmla="*/ 1443046 h 2824171"/>
              <a:gd name="connsiteX5" fmla="*/ 2800350 w 8039100"/>
              <a:gd name="connsiteY5" fmla="*/ 14296 h 2824171"/>
              <a:gd name="connsiteX6" fmla="*/ 3362325 w 8039100"/>
              <a:gd name="connsiteY6" fmla="*/ 1419234 h 2824171"/>
              <a:gd name="connsiteX7" fmla="*/ 3848100 w 8039100"/>
              <a:gd name="connsiteY7" fmla="*/ 2800358 h 2824171"/>
              <a:gd name="connsiteX8" fmla="*/ 4400550 w 8039100"/>
              <a:gd name="connsiteY8" fmla="*/ 1423996 h 2824171"/>
              <a:gd name="connsiteX9" fmla="*/ 4895850 w 8039100"/>
              <a:gd name="connsiteY9" fmla="*/ 4771 h 2824171"/>
              <a:gd name="connsiteX10" fmla="*/ 5457825 w 8039100"/>
              <a:gd name="connsiteY10" fmla="*/ 1443046 h 2824171"/>
              <a:gd name="connsiteX11" fmla="*/ 5957887 w 8039100"/>
              <a:gd name="connsiteY11" fmla="*/ 2805121 h 2824171"/>
              <a:gd name="connsiteX12" fmla="*/ 6486525 w 8039100"/>
              <a:gd name="connsiteY12" fmla="*/ 1404946 h 2824171"/>
              <a:gd name="connsiteX13" fmla="*/ 7015162 w 8039100"/>
              <a:gd name="connsiteY13" fmla="*/ 9 h 2824171"/>
              <a:gd name="connsiteX14" fmla="*/ 7524750 w 8039100"/>
              <a:gd name="connsiteY14" fmla="*/ 1423996 h 2824171"/>
              <a:gd name="connsiteX15" fmla="*/ 8039100 w 8039100"/>
              <a:gd name="connsiteY15" fmla="*/ 2786071 h 2824171"/>
              <a:gd name="connsiteX0" fmla="*/ 0 w 8039100"/>
              <a:gd name="connsiteY0" fmla="*/ 2147896 h 2824171"/>
              <a:gd name="connsiteX1" fmla="*/ 676275 w 8039100"/>
              <a:gd name="connsiteY1" fmla="*/ 52396 h 2824171"/>
              <a:gd name="connsiteX2" fmla="*/ 1247775 w 8039100"/>
              <a:gd name="connsiteY2" fmla="*/ 1443046 h 2824171"/>
              <a:gd name="connsiteX3" fmla="*/ 1762125 w 8039100"/>
              <a:gd name="connsiteY3" fmla="*/ 2824171 h 2824171"/>
              <a:gd name="connsiteX4" fmla="*/ 2276475 w 8039100"/>
              <a:gd name="connsiteY4" fmla="*/ 1443046 h 2824171"/>
              <a:gd name="connsiteX5" fmla="*/ 2800350 w 8039100"/>
              <a:gd name="connsiteY5" fmla="*/ 14296 h 2824171"/>
              <a:gd name="connsiteX6" fmla="*/ 3362325 w 8039100"/>
              <a:gd name="connsiteY6" fmla="*/ 1419234 h 2824171"/>
              <a:gd name="connsiteX7" fmla="*/ 3848100 w 8039100"/>
              <a:gd name="connsiteY7" fmla="*/ 2800358 h 2824171"/>
              <a:gd name="connsiteX8" fmla="*/ 4400550 w 8039100"/>
              <a:gd name="connsiteY8" fmla="*/ 1423996 h 2824171"/>
              <a:gd name="connsiteX9" fmla="*/ 4895850 w 8039100"/>
              <a:gd name="connsiteY9" fmla="*/ 4771 h 2824171"/>
              <a:gd name="connsiteX10" fmla="*/ 5457825 w 8039100"/>
              <a:gd name="connsiteY10" fmla="*/ 1443046 h 2824171"/>
              <a:gd name="connsiteX11" fmla="*/ 5957887 w 8039100"/>
              <a:gd name="connsiteY11" fmla="*/ 2805121 h 2824171"/>
              <a:gd name="connsiteX12" fmla="*/ 6486525 w 8039100"/>
              <a:gd name="connsiteY12" fmla="*/ 1404946 h 2824171"/>
              <a:gd name="connsiteX13" fmla="*/ 7015162 w 8039100"/>
              <a:gd name="connsiteY13" fmla="*/ 9 h 2824171"/>
              <a:gd name="connsiteX14" fmla="*/ 7524750 w 8039100"/>
              <a:gd name="connsiteY14" fmla="*/ 1423996 h 2824171"/>
              <a:gd name="connsiteX15" fmla="*/ 8039100 w 8039100"/>
              <a:gd name="connsiteY15" fmla="*/ 2786071 h 282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2824171">
                <a:moveTo>
                  <a:pt x="0" y="2147896"/>
                </a:moveTo>
                <a:cubicBezTo>
                  <a:pt x="243681" y="1149358"/>
                  <a:pt x="468313" y="169871"/>
                  <a:pt x="676275" y="52396"/>
                </a:cubicBezTo>
                <a:cubicBezTo>
                  <a:pt x="884237" y="-65079"/>
                  <a:pt x="1104900" y="971559"/>
                  <a:pt x="1247775" y="1443046"/>
                </a:cubicBezTo>
                <a:cubicBezTo>
                  <a:pt x="1390650" y="1914533"/>
                  <a:pt x="1590675" y="2824171"/>
                  <a:pt x="1762125" y="2824171"/>
                </a:cubicBezTo>
                <a:cubicBezTo>
                  <a:pt x="1933575" y="2824171"/>
                  <a:pt x="2151063" y="1925645"/>
                  <a:pt x="2276475" y="1443046"/>
                </a:cubicBezTo>
                <a:cubicBezTo>
                  <a:pt x="2401887" y="960447"/>
                  <a:pt x="2619375" y="18265"/>
                  <a:pt x="2800350" y="14296"/>
                </a:cubicBezTo>
                <a:cubicBezTo>
                  <a:pt x="2981325" y="10327"/>
                  <a:pt x="3240087" y="916790"/>
                  <a:pt x="3362325" y="1419234"/>
                </a:cubicBezTo>
                <a:cubicBezTo>
                  <a:pt x="3484563" y="1921678"/>
                  <a:pt x="3675063" y="2799564"/>
                  <a:pt x="3848100" y="2800358"/>
                </a:cubicBezTo>
                <a:cubicBezTo>
                  <a:pt x="4021137" y="2801152"/>
                  <a:pt x="4273550" y="1899452"/>
                  <a:pt x="4400550" y="1423996"/>
                </a:cubicBezTo>
                <a:cubicBezTo>
                  <a:pt x="4527550" y="948540"/>
                  <a:pt x="4719638" y="1596"/>
                  <a:pt x="4895850" y="4771"/>
                </a:cubicBezTo>
                <a:cubicBezTo>
                  <a:pt x="5072062" y="7946"/>
                  <a:pt x="5299869" y="947746"/>
                  <a:pt x="5457825" y="1443046"/>
                </a:cubicBezTo>
                <a:cubicBezTo>
                  <a:pt x="5615781" y="1938346"/>
                  <a:pt x="5786437" y="2811471"/>
                  <a:pt x="5957887" y="2805121"/>
                </a:cubicBezTo>
                <a:cubicBezTo>
                  <a:pt x="6129337" y="2798771"/>
                  <a:pt x="6310313" y="1872465"/>
                  <a:pt x="6486525" y="1404946"/>
                </a:cubicBezTo>
                <a:cubicBezTo>
                  <a:pt x="6662737" y="937427"/>
                  <a:pt x="6842125" y="-3166"/>
                  <a:pt x="7015162" y="9"/>
                </a:cubicBezTo>
                <a:cubicBezTo>
                  <a:pt x="7188199" y="3184"/>
                  <a:pt x="7377906" y="945364"/>
                  <a:pt x="7524750" y="1423996"/>
                </a:cubicBezTo>
                <a:cubicBezTo>
                  <a:pt x="7671594" y="1902628"/>
                  <a:pt x="7867650" y="2338396"/>
                  <a:pt x="8039100" y="2786071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олилиния 89"/>
          <p:cNvSpPr/>
          <p:nvPr/>
        </p:nvSpPr>
        <p:spPr>
          <a:xfrm>
            <a:off x="2295525" y="1600168"/>
            <a:ext cx="2105025" cy="476282"/>
          </a:xfrm>
          <a:custGeom>
            <a:avLst/>
            <a:gdLst>
              <a:gd name="connsiteX0" fmla="*/ 0 w 2105025"/>
              <a:gd name="connsiteY0" fmla="*/ 476282 h 476282"/>
              <a:gd name="connsiteX1" fmla="*/ 1038225 w 2105025"/>
              <a:gd name="connsiteY1" fmla="*/ 32 h 476282"/>
              <a:gd name="connsiteX2" fmla="*/ 2105025 w 2105025"/>
              <a:gd name="connsiteY2" fmla="*/ 457232 h 47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5025" h="476282">
                <a:moveTo>
                  <a:pt x="0" y="476282"/>
                </a:moveTo>
                <a:cubicBezTo>
                  <a:pt x="343694" y="239744"/>
                  <a:pt x="687388" y="3207"/>
                  <a:pt x="1038225" y="32"/>
                </a:cubicBezTo>
                <a:cubicBezTo>
                  <a:pt x="1389062" y="-3143"/>
                  <a:pt x="1747043" y="227044"/>
                  <a:pt x="2105025" y="457232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олилиния 90"/>
          <p:cNvSpPr/>
          <p:nvPr/>
        </p:nvSpPr>
        <p:spPr>
          <a:xfrm>
            <a:off x="4420242" y="1609708"/>
            <a:ext cx="2085333" cy="447692"/>
          </a:xfrm>
          <a:custGeom>
            <a:avLst/>
            <a:gdLst>
              <a:gd name="connsiteX0" fmla="*/ 0 w 2085975"/>
              <a:gd name="connsiteY0" fmla="*/ 447692 h 447692"/>
              <a:gd name="connsiteX1" fmla="*/ 1019175 w 2085975"/>
              <a:gd name="connsiteY1" fmla="*/ 17 h 447692"/>
              <a:gd name="connsiteX2" fmla="*/ 2085975 w 2085975"/>
              <a:gd name="connsiteY2" fmla="*/ 428642 h 44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447692">
                <a:moveTo>
                  <a:pt x="0" y="447692"/>
                </a:moveTo>
                <a:cubicBezTo>
                  <a:pt x="335756" y="225442"/>
                  <a:pt x="671513" y="3192"/>
                  <a:pt x="1019175" y="17"/>
                </a:cubicBezTo>
                <a:cubicBezTo>
                  <a:pt x="1366837" y="-3158"/>
                  <a:pt x="2085975" y="428642"/>
                  <a:pt x="2085975" y="428642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олилиния 91"/>
          <p:cNvSpPr/>
          <p:nvPr/>
        </p:nvSpPr>
        <p:spPr>
          <a:xfrm>
            <a:off x="6524625" y="1590642"/>
            <a:ext cx="2066925" cy="457233"/>
          </a:xfrm>
          <a:custGeom>
            <a:avLst/>
            <a:gdLst>
              <a:gd name="connsiteX0" fmla="*/ 0 w 2066925"/>
              <a:gd name="connsiteY0" fmla="*/ 457233 h 457233"/>
              <a:gd name="connsiteX1" fmla="*/ 1019175 w 2066925"/>
              <a:gd name="connsiteY1" fmla="*/ 33 h 457233"/>
              <a:gd name="connsiteX2" fmla="*/ 2066925 w 2066925"/>
              <a:gd name="connsiteY2" fmla="*/ 438183 h 457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925" h="457233">
                <a:moveTo>
                  <a:pt x="0" y="457233"/>
                </a:moveTo>
                <a:cubicBezTo>
                  <a:pt x="337344" y="230220"/>
                  <a:pt x="674688" y="3208"/>
                  <a:pt x="1019175" y="33"/>
                </a:cubicBezTo>
                <a:cubicBezTo>
                  <a:pt x="1363663" y="-3142"/>
                  <a:pt x="1715294" y="217520"/>
                  <a:pt x="2066925" y="43818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 93"/>
          <p:cNvSpPr/>
          <p:nvPr/>
        </p:nvSpPr>
        <p:spPr>
          <a:xfrm>
            <a:off x="314325" y="1609708"/>
            <a:ext cx="1981200" cy="447692"/>
          </a:xfrm>
          <a:custGeom>
            <a:avLst/>
            <a:gdLst>
              <a:gd name="connsiteX0" fmla="*/ 0 w 1981200"/>
              <a:gd name="connsiteY0" fmla="*/ 372222 h 457947"/>
              <a:gd name="connsiteX1" fmla="*/ 923925 w 1981200"/>
              <a:gd name="connsiteY1" fmla="*/ 747 h 457947"/>
              <a:gd name="connsiteX2" fmla="*/ 1981200 w 1981200"/>
              <a:gd name="connsiteY2" fmla="*/ 457947 h 457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1200" h="457947">
                <a:moveTo>
                  <a:pt x="0" y="372222"/>
                </a:moveTo>
                <a:cubicBezTo>
                  <a:pt x="296862" y="179340"/>
                  <a:pt x="593725" y="-13541"/>
                  <a:pt x="923925" y="747"/>
                </a:cubicBezTo>
                <a:cubicBezTo>
                  <a:pt x="1254125" y="15035"/>
                  <a:pt x="1617662" y="236491"/>
                  <a:pt x="1981200" y="45794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5" name="TextBox 94"/>
              <p:cNvSpPr txBox="1"/>
              <p:nvPr/>
            </p:nvSpPr>
            <p:spPr>
              <a:xfrm>
                <a:off x="6830325" y="1136253"/>
                <a:ext cx="14246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у=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х</m:t>
                            </m:r>
                          </m:e>
                        </m:func>
                      </m:e>
                    </m:d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325" y="1136253"/>
                <a:ext cx="1424621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410" t="-11842" b="-27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/>
          <p:cNvSpPr txBox="1"/>
          <p:nvPr/>
        </p:nvSpPr>
        <p:spPr>
          <a:xfrm>
            <a:off x="446515" y="74465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7" name="TextBox 96"/>
              <p:cNvSpPr txBox="1"/>
              <p:nvPr/>
            </p:nvSpPr>
            <p:spPr>
              <a:xfrm>
                <a:off x="6341893" y="3185008"/>
                <a:ext cx="2329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у=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(−</m:t>
                        </m:r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х)</m:t>
                        </m:r>
                      </m:e>
                    </m:func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893" y="3185008"/>
                <a:ext cx="2329484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3927" t="-11842" b="-27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75827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82" grpId="0" animBg="1"/>
      <p:bldP spid="90" grpId="0" animBg="1"/>
      <p:bldP spid="91" grpId="0" animBg="1"/>
      <p:bldP spid="92" grpId="0" animBg="1"/>
      <p:bldP spid="94" grpId="0" animBg="1"/>
      <p:bldP spid="95" grpId="0" animBg="1"/>
      <p:bldP spid="96" grpId="0"/>
      <p:bldP spid="9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 стрелкой 1"/>
          <p:cNvCxnSpPr/>
          <p:nvPr/>
        </p:nvCxnSpPr>
        <p:spPr>
          <a:xfrm flipV="1">
            <a:off x="4393495" y="845422"/>
            <a:ext cx="0" cy="215152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31765" y="211675"/>
            <a:ext cx="2329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Проверим:</a:t>
            </a:r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6132" y="277394"/>
            <a:ext cx="1905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361950" y="2017066"/>
            <a:ext cx="8530530" cy="7199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029347" y="782311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1206" y="19839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54499" y="2060848"/>
            <a:ext cx="338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80836" y="136708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узел 15"/>
          <p:cNvSpPr>
            <a:spLocks noChangeAspect="1"/>
          </p:cNvSpPr>
          <p:nvPr/>
        </p:nvSpPr>
        <p:spPr>
          <a:xfrm flipH="1">
            <a:off x="4357495" y="153497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>
            <a:spLocks noChangeAspect="1"/>
          </p:cNvSpPr>
          <p:nvPr/>
        </p:nvSpPr>
        <p:spPr>
          <a:xfrm flipH="1" flipV="1">
            <a:off x="5400114" y="202484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>
            <a:spLocks noChangeAspect="1"/>
          </p:cNvSpPr>
          <p:nvPr/>
        </p:nvSpPr>
        <p:spPr>
          <a:xfrm flipH="1" flipV="1">
            <a:off x="6459383" y="202484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>
            <a:spLocks noChangeAspect="1"/>
          </p:cNvSpPr>
          <p:nvPr/>
        </p:nvSpPr>
        <p:spPr>
          <a:xfrm flipH="1" flipV="1">
            <a:off x="7506636" y="2017065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>
            <a:spLocks noChangeAspect="1"/>
          </p:cNvSpPr>
          <p:nvPr/>
        </p:nvSpPr>
        <p:spPr>
          <a:xfrm flipV="1">
            <a:off x="4353294" y="2487577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>
            <a:spLocks noChangeAspect="1"/>
          </p:cNvSpPr>
          <p:nvPr/>
        </p:nvSpPr>
        <p:spPr>
          <a:xfrm rot="120000" flipH="1" flipV="1">
            <a:off x="1212790" y="207032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>
            <a:spLocks noChangeAspect="1"/>
          </p:cNvSpPr>
          <p:nvPr/>
        </p:nvSpPr>
        <p:spPr>
          <a:xfrm flipH="1" flipV="1">
            <a:off x="2262786" y="2053566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/>
          <p:cNvSpPr>
            <a:spLocks noChangeAspect="1"/>
          </p:cNvSpPr>
          <p:nvPr/>
        </p:nvSpPr>
        <p:spPr>
          <a:xfrm flipH="1">
            <a:off x="3302136" y="204285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029347" y="2338911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 flipH="1">
                <a:off x="5292094" y="1786804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92094" y="1786804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415" y="2153119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 flipH="1">
                <a:off x="7326616" y="1755449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26616" y="1755449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 flipH="1">
                <a:off x="3158115" y="180263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158115" y="1802635"/>
                <a:ext cx="360039" cy="8583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34" y="2215200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flipH="1">
                <a:off x="1068770" y="1857367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68770" y="1857367"/>
                <a:ext cx="360039" cy="901081"/>
              </a:xfrm>
              <a:prstGeom prst="rect">
                <a:avLst/>
              </a:prstGeom>
              <a:blipFill rotWithShape="1">
                <a:blip r:embed="rId6"/>
                <a:stretch>
                  <a:fillRect r="-6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Прямоугольник 33"/>
          <p:cNvSpPr/>
          <p:nvPr/>
        </p:nvSpPr>
        <p:spPr>
          <a:xfrm>
            <a:off x="927054" y="2199347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46938" y="2225119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7422" y="2078850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4380918" y="3212978"/>
            <a:ext cx="22838" cy="345638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531298" y="5073942"/>
            <a:ext cx="8374110" cy="1799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4076878" y="3185008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57537" y="49411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Блок-схема: узел 45"/>
          <p:cNvSpPr>
            <a:spLocks noChangeAspect="1"/>
          </p:cNvSpPr>
          <p:nvPr/>
        </p:nvSpPr>
        <p:spPr>
          <a:xfrm>
            <a:off x="4358555" y="456133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узел 48"/>
          <p:cNvSpPr>
            <a:spLocks noChangeAspect="1"/>
          </p:cNvSpPr>
          <p:nvPr/>
        </p:nvSpPr>
        <p:spPr>
          <a:xfrm>
            <a:off x="4357495" y="411307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узел 50"/>
          <p:cNvSpPr>
            <a:spLocks noChangeAspect="1"/>
          </p:cNvSpPr>
          <p:nvPr/>
        </p:nvSpPr>
        <p:spPr>
          <a:xfrm>
            <a:off x="4353294" y="5524673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узел 51"/>
          <p:cNvSpPr>
            <a:spLocks noChangeAspect="1"/>
          </p:cNvSpPr>
          <p:nvPr/>
        </p:nvSpPr>
        <p:spPr>
          <a:xfrm>
            <a:off x="4346329" y="5978584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узел 53"/>
          <p:cNvSpPr>
            <a:spLocks noChangeAspect="1"/>
          </p:cNvSpPr>
          <p:nvPr/>
        </p:nvSpPr>
        <p:spPr>
          <a:xfrm>
            <a:off x="5405605" y="504694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Блок-схема: узел 54"/>
          <p:cNvSpPr>
            <a:spLocks noChangeAspect="1"/>
          </p:cNvSpPr>
          <p:nvPr/>
        </p:nvSpPr>
        <p:spPr>
          <a:xfrm>
            <a:off x="6444415" y="5043638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Блок-схема: узел 55"/>
          <p:cNvSpPr>
            <a:spLocks noChangeAspect="1"/>
          </p:cNvSpPr>
          <p:nvPr/>
        </p:nvSpPr>
        <p:spPr>
          <a:xfrm>
            <a:off x="7514996" y="5037942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узел 56"/>
          <p:cNvSpPr>
            <a:spLocks noChangeAspect="1"/>
          </p:cNvSpPr>
          <p:nvPr/>
        </p:nvSpPr>
        <p:spPr>
          <a:xfrm>
            <a:off x="3325138" y="504578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Блок-схема: узел 57"/>
          <p:cNvSpPr>
            <a:spLocks noChangeAspect="1"/>
          </p:cNvSpPr>
          <p:nvPr/>
        </p:nvSpPr>
        <p:spPr>
          <a:xfrm>
            <a:off x="2261793" y="5046941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Блок-схема: узел 58"/>
          <p:cNvSpPr>
            <a:spLocks noChangeAspect="1"/>
          </p:cNvSpPr>
          <p:nvPr/>
        </p:nvSpPr>
        <p:spPr>
          <a:xfrm>
            <a:off x="1206298" y="5045780"/>
            <a:ext cx="72000" cy="720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4061964" y="4412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981529" y="5412007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 flipH="1">
                <a:off x="5292094" y="4831531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92094" y="4831531"/>
                <a:ext cx="360039" cy="8583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415" y="5202778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72" name="TextBox 71"/>
              <p:cNvSpPr txBox="1"/>
              <p:nvPr/>
            </p:nvSpPr>
            <p:spPr>
              <a:xfrm flipH="1">
                <a:off x="7338594" y="480119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38594" y="4801191"/>
                <a:ext cx="360039" cy="901081"/>
              </a:xfrm>
              <a:prstGeom prst="rect">
                <a:avLst/>
              </a:prstGeom>
              <a:blipFill rotWithShape="1">
                <a:blip r:embed="rId8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3" name="TextBox 72"/>
              <p:cNvSpPr txBox="1"/>
              <p:nvPr/>
            </p:nvSpPr>
            <p:spPr>
              <a:xfrm flipH="1">
                <a:off x="3217118" y="4824237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217118" y="4824237"/>
                <a:ext cx="360039" cy="8583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620" y="5230380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75" name="TextBox 74"/>
              <p:cNvSpPr txBox="1"/>
              <p:nvPr/>
            </p:nvSpPr>
            <p:spPr>
              <a:xfrm flipH="1">
                <a:off x="1026278" y="481018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26278" y="4810180"/>
                <a:ext cx="360039" cy="901081"/>
              </a:xfrm>
              <a:prstGeom prst="rect">
                <a:avLst/>
              </a:prstGeom>
              <a:blipFill rotWithShape="1">
                <a:blip r:embed="rId10"/>
                <a:stretch>
                  <a:fillRect r="-6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Прямоугольник 75"/>
          <p:cNvSpPr/>
          <p:nvPr/>
        </p:nvSpPr>
        <p:spPr>
          <a:xfrm>
            <a:off x="900485" y="5143547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019542" y="5054035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3058891" y="5135008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5" name="TextBox 94"/>
              <p:cNvSpPr txBox="1"/>
              <p:nvPr/>
            </p:nvSpPr>
            <p:spPr>
              <a:xfrm>
                <a:off x="6830325" y="1136253"/>
                <a:ext cx="14246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у=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ru-RU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х</m:t>
                            </m:r>
                          </m:e>
                        </m:func>
                      </m:e>
                    </m:d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325" y="1136253"/>
                <a:ext cx="142462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6410" t="-11842" b="-27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/>
          <p:cNvSpPr txBox="1"/>
          <p:nvPr/>
        </p:nvSpPr>
        <p:spPr>
          <a:xfrm>
            <a:off x="446515" y="74465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7" name="TextBox 96"/>
              <p:cNvSpPr txBox="1"/>
              <p:nvPr/>
            </p:nvSpPr>
            <p:spPr>
              <a:xfrm>
                <a:off x="6341893" y="3185008"/>
                <a:ext cx="18117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у=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ru-RU" sz="2400" b="1" i="1" smtClean="0">
                        <a:solidFill>
                          <a:prstClr val="black"/>
                        </a:solidFill>
                        <a:latin typeface="Cambria Math"/>
                      </a:rPr>
                      <m:t>𝟐</m:t>
                    </m:r>
                    <m:func>
                      <m:funcPr>
                        <m:ctrlP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ru-RU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х</m:t>
                        </m:r>
                      </m:e>
                    </m:func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893" y="3185008"/>
                <a:ext cx="1811714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5034" t="-11842" b="-27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олилиния 4"/>
          <p:cNvSpPr/>
          <p:nvPr/>
        </p:nvSpPr>
        <p:spPr>
          <a:xfrm>
            <a:off x="438150" y="1609725"/>
            <a:ext cx="3962400" cy="944543"/>
          </a:xfrm>
          <a:custGeom>
            <a:avLst/>
            <a:gdLst>
              <a:gd name="connsiteX0" fmla="*/ 0 w 3962400"/>
              <a:gd name="connsiteY0" fmla="*/ 590550 h 944543"/>
              <a:gd name="connsiteX1" fmla="*/ 809625 w 3962400"/>
              <a:gd name="connsiteY1" fmla="*/ 942975 h 944543"/>
              <a:gd name="connsiteX2" fmla="*/ 1866900 w 3962400"/>
              <a:gd name="connsiteY2" fmla="*/ 466725 h 944543"/>
              <a:gd name="connsiteX3" fmla="*/ 2905125 w 3962400"/>
              <a:gd name="connsiteY3" fmla="*/ 0 h 944543"/>
              <a:gd name="connsiteX4" fmla="*/ 3962400 w 3962400"/>
              <a:gd name="connsiteY4" fmla="*/ 466725 h 94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2400" h="944543">
                <a:moveTo>
                  <a:pt x="0" y="590550"/>
                </a:moveTo>
                <a:cubicBezTo>
                  <a:pt x="249237" y="777081"/>
                  <a:pt x="498475" y="963612"/>
                  <a:pt x="809625" y="942975"/>
                </a:cubicBezTo>
                <a:cubicBezTo>
                  <a:pt x="1120775" y="922338"/>
                  <a:pt x="1866900" y="466725"/>
                  <a:pt x="1866900" y="466725"/>
                </a:cubicBezTo>
                <a:cubicBezTo>
                  <a:pt x="2216150" y="309562"/>
                  <a:pt x="2555875" y="0"/>
                  <a:pt x="2905125" y="0"/>
                </a:cubicBezTo>
                <a:cubicBezTo>
                  <a:pt x="3254375" y="0"/>
                  <a:pt x="3608387" y="233362"/>
                  <a:pt x="3962400" y="466725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4400550" y="1590659"/>
            <a:ext cx="4350559" cy="914470"/>
          </a:xfrm>
          <a:custGeom>
            <a:avLst/>
            <a:gdLst>
              <a:gd name="connsiteX0" fmla="*/ 0 w 4350559"/>
              <a:gd name="connsiteY0" fmla="*/ 476266 h 914470"/>
              <a:gd name="connsiteX1" fmla="*/ 1028700 w 4350559"/>
              <a:gd name="connsiteY1" fmla="*/ 16 h 914470"/>
              <a:gd name="connsiteX2" fmla="*/ 2095500 w 4350559"/>
              <a:gd name="connsiteY2" fmla="*/ 457216 h 914470"/>
              <a:gd name="connsiteX3" fmla="*/ 3152775 w 4350559"/>
              <a:gd name="connsiteY3" fmla="*/ 914416 h 914470"/>
              <a:gd name="connsiteX4" fmla="*/ 4200525 w 4350559"/>
              <a:gd name="connsiteY4" fmla="*/ 428641 h 914470"/>
              <a:gd name="connsiteX5" fmla="*/ 4343400 w 4350559"/>
              <a:gd name="connsiteY5" fmla="*/ 314341 h 91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0559" h="914470">
                <a:moveTo>
                  <a:pt x="0" y="476266"/>
                </a:moveTo>
                <a:cubicBezTo>
                  <a:pt x="339725" y="239728"/>
                  <a:pt x="679450" y="3191"/>
                  <a:pt x="1028700" y="16"/>
                </a:cubicBezTo>
                <a:cubicBezTo>
                  <a:pt x="1377950" y="-3159"/>
                  <a:pt x="2095500" y="457216"/>
                  <a:pt x="2095500" y="457216"/>
                </a:cubicBezTo>
                <a:cubicBezTo>
                  <a:pt x="2449512" y="609616"/>
                  <a:pt x="2801938" y="919178"/>
                  <a:pt x="3152775" y="914416"/>
                </a:cubicBezTo>
                <a:cubicBezTo>
                  <a:pt x="3503612" y="909654"/>
                  <a:pt x="4002088" y="528653"/>
                  <a:pt x="4200525" y="428641"/>
                </a:cubicBezTo>
                <a:cubicBezTo>
                  <a:pt x="4398962" y="328629"/>
                  <a:pt x="4343400" y="314341"/>
                  <a:pt x="4343400" y="314341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714375" y="4124314"/>
            <a:ext cx="7924800" cy="1895487"/>
          </a:xfrm>
          <a:custGeom>
            <a:avLst/>
            <a:gdLst>
              <a:gd name="connsiteX0" fmla="*/ 0 w 7924800"/>
              <a:gd name="connsiteY0" fmla="*/ 1896014 h 1915075"/>
              <a:gd name="connsiteX1" fmla="*/ 533400 w 7924800"/>
              <a:gd name="connsiteY1" fmla="*/ 953039 h 1915075"/>
              <a:gd name="connsiteX2" fmla="*/ 1047750 w 7924800"/>
              <a:gd name="connsiteY2" fmla="*/ 19589 h 1915075"/>
              <a:gd name="connsiteX3" fmla="*/ 1590675 w 7924800"/>
              <a:gd name="connsiteY3" fmla="*/ 972089 h 1915075"/>
              <a:gd name="connsiteX4" fmla="*/ 2105025 w 7924800"/>
              <a:gd name="connsiteY4" fmla="*/ 1915064 h 1915075"/>
              <a:gd name="connsiteX5" fmla="*/ 2647950 w 7924800"/>
              <a:gd name="connsiteY5" fmla="*/ 953039 h 1915075"/>
              <a:gd name="connsiteX6" fmla="*/ 3162300 w 7924800"/>
              <a:gd name="connsiteY6" fmla="*/ 19589 h 1915075"/>
              <a:gd name="connsiteX7" fmla="*/ 3686175 w 7924800"/>
              <a:gd name="connsiteY7" fmla="*/ 972089 h 1915075"/>
              <a:gd name="connsiteX8" fmla="*/ 4210050 w 7924800"/>
              <a:gd name="connsiteY8" fmla="*/ 1876964 h 1915075"/>
              <a:gd name="connsiteX9" fmla="*/ 4733925 w 7924800"/>
              <a:gd name="connsiteY9" fmla="*/ 953039 h 1915075"/>
              <a:gd name="connsiteX10" fmla="*/ 5248275 w 7924800"/>
              <a:gd name="connsiteY10" fmla="*/ 19589 h 1915075"/>
              <a:gd name="connsiteX11" fmla="*/ 5772150 w 7924800"/>
              <a:gd name="connsiteY11" fmla="*/ 962564 h 1915075"/>
              <a:gd name="connsiteX12" fmla="*/ 6343650 w 7924800"/>
              <a:gd name="connsiteY12" fmla="*/ 1886489 h 1915075"/>
              <a:gd name="connsiteX13" fmla="*/ 6848475 w 7924800"/>
              <a:gd name="connsiteY13" fmla="*/ 962564 h 1915075"/>
              <a:gd name="connsiteX14" fmla="*/ 7362825 w 7924800"/>
              <a:gd name="connsiteY14" fmla="*/ 539 h 1915075"/>
              <a:gd name="connsiteX15" fmla="*/ 7924800 w 7924800"/>
              <a:gd name="connsiteY15" fmla="*/ 1095914 h 1915075"/>
              <a:gd name="connsiteX0" fmla="*/ 0 w 7924800"/>
              <a:gd name="connsiteY0" fmla="*/ 1896014 h 1915075"/>
              <a:gd name="connsiteX1" fmla="*/ 533400 w 7924800"/>
              <a:gd name="connsiteY1" fmla="*/ 953039 h 1915075"/>
              <a:gd name="connsiteX2" fmla="*/ 1047750 w 7924800"/>
              <a:gd name="connsiteY2" fmla="*/ 19589 h 1915075"/>
              <a:gd name="connsiteX3" fmla="*/ 1590675 w 7924800"/>
              <a:gd name="connsiteY3" fmla="*/ 972089 h 1915075"/>
              <a:gd name="connsiteX4" fmla="*/ 2105025 w 7924800"/>
              <a:gd name="connsiteY4" fmla="*/ 1915064 h 1915075"/>
              <a:gd name="connsiteX5" fmla="*/ 2647950 w 7924800"/>
              <a:gd name="connsiteY5" fmla="*/ 953039 h 1915075"/>
              <a:gd name="connsiteX6" fmla="*/ 3162300 w 7924800"/>
              <a:gd name="connsiteY6" fmla="*/ 19589 h 1915075"/>
              <a:gd name="connsiteX7" fmla="*/ 3686175 w 7924800"/>
              <a:gd name="connsiteY7" fmla="*/ 972089 h 1915075"/>
              <a:gd name="connsiteX8" fmla="*/ 4210050 w 7924800"/>
              <a:gd name="connsiteY8" fmla="*/ 1876964 h 1915075"/>
              <a:gd name="connsiteX9" fmla="*/ 4733925 w 7924800"/>
              <a:gd name="connsiteY9" fmla="*/ 953039 h 1915075"/>
              <a:gd name="connsiteX10" fmla="*/ 5248275 w 7924800"/>
              <a:gd name="connsiteY10" fmla="*/ 19589 h 1915075"/>
              <a:gd name="connsiteX11" fmla="*/ 5772150 w 7924800"/>
              <a:gd name="connsiteY11" fmla="*/ 962564 h 1915075"/>
              <a:gd name="connsiteX12" fmla="*/ 6343650 w 7924800"/>
              <a:gd name="connsiteY12" fmla="*/ 1886489 h 1915075"/>
              <a:gd name="connsiteX13" fmla="*/ 6848475 w 7924800"/>
              <a:gd name="connsiteY13" fmla="*/ 962564 h 1915075"/>
              <a:gd name="connsiteX14" fmla="*/ 7362825 w 7924800"/>
              <a:gd name="connsiteY14" fmla="*/ 539 h 1915075"/>
              <a:gd name="connsiteX15" fmla="*/ 7924800 w 7924800"/>
              <a:gd name="connsiteY15" fmla="*/ 1095914 h 1915075"/>
              <a:gd name="connsiteX0" fmla="*/ 0 w 7924800"/>
              <a:gd name="connsiteY0" fmla="*/ 1896014 h 1915076"/>
              <a:gd name="connsiteX1" fmla="*/ 533400 w 7924800"/>
              <a:gd name="connsiteY1" fmla="*/ 953039 h 1915076"/>
              <a:gd name="connsiteX2" fmla="*/ 1047750 w 7924800"/>
              <a:gd name="connsiteY2" fmla="*/ 19589 h 1915076"/>
              <a:gd name="connsiteX3" fmla="*/ 1590675 w 7924800"/>
              <a:gd name="connsiteY3" fmla="*/ 972089 h 1915076"/>
              <a:gd name="connsiteX4" fmla="*/ 2105025 w 7924800"/>
              <a:gd name="connsiteY4" fmla="*/ 1915064 h 1915076"/>
              <a:gd name="connsiteX5" fmla="*/ 2647950 w 7924800"/>
              <a:gd name="connsiteY5" fmla="*/ 953039 h 1915076"/>
              <a:gd name="connsiteX6" fmla="*/ 3162300 w 7924800"/>
              <a:gd name="connsiteY6" fmla="*/ 19589 h 1915076"/>
              <a:gd name="connsiteX7" fmla="*/ 3686175 w 7924800"/>
              <a:gd name="connsiteY7" fmla="*/ 972089 h 1915076"/>
              <a:gd name="connsiteX8" fmla="*/ 4210050 w 7924800"/>
              <a:gd name="connsiteY8" fmla="*/ 1876964 h 1915076"/>
              <a:gd name="connsiteX9" fmla="*/ 4733925 w 7924800"/>
              <a:gd name="connsiteY9" fmla="*/ 953039 h 1915076"/>
              <a:gd name="connsiteX10" fmla="*/ 5248275 w 7924800"/>
              <a:gd name="connsiteY10" fmla="*/ 19589 h 1915076"/>
              <a:gd name="connsiteX11" fmla="*/ 5772150 w 7924800"/>
              <a:gd name="connsiteY11" fmla="*/ 962564 h 1915076"/>
              <a:gd name="connsiteX12" fmla="*/ 6343650 w 7924800"/>
              <a:gd name="connsiteY12" fmla="*/ 1886489 h 1915076"/>
              <a:gd name="connsiteX13" fmla="*/ 6848475 w 7924800"/>
              <a:gd name="connsiteY13" fmla="*/ 962564 h 1915076"/>
              <a:gd name="connsiteX14" fmla="*/ 7362825 w 7924800"/>
              <a:gd name="connsiteY14" fmla="*/ 539 h 1915076"/>
              <a:gd name="connsiteX15" fmla="*/ 7924800 w 7924800"/>
              <a:gd name="connsiteY15" fmla="*/ 1095914 h 1915076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62825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6014 h 1896014"/>
              <a:gd name="connsiteX1" fmla="*/ 533400 w 7924800"/>
              <a:gd name="connsiteY1" fmla="*/ 953039 h 1896014"/>
              <a:gd name="connsiteX2" fmla="*/ 1047750 w 7924800"/>
              <a:gd name="connsiteY2" fmla="*/ 19589 h 1896014"/>
              <a:gd name="connsiteX3" fmla="*/ 1590675 w 7924800"/>
              <a:gd name="connsiteY3" fmla="*/ 972089 h 1896014"/>
              <a:gd name="connsiteX4" fmla="*/ 2100262 w 7924800"/>
              <a:gd name="connsiteY4" fmla="*/ 1891252 h 1896014"/>
              <a:gd name="connsiteX5" fmla="*/ 2647950 w 7924800"/>
              <a:gd name="connsiteY5" fmla="*/ 953039 h 1896014"/>
              <a:gd name="connsiteX6" fmla="*/ 3162300 w 7924800"/>
              <a:gd name="connsiteY6" fmla="*/ 19589 h 1896014"/>
              <a:gd name="connsiteX7" fmla="*/ 3686175 w 7924800"/>
              <a:gd name="connsiteY7" fmla="*/ 972089 h 1896014"/>
              <a:gd name="connsiteX8" fmla="*/ 4210050 w 7924800"/>
              <a:gd name="connsiteY8" fmla="*/ 1876964 h 1896014"/>
              <a:gd name="connsiteX9" fmla="*/ 4733925 w 7924800"/>
              <a:gd name="connsiteY9" fmla="*/ 953039 h 1896014"/>
              <a:gd name="connsiteX10" fmla="*/ 5248275 w 7924800"/>
              <a:gd name="connsiteY10" fmla="*/ 19589 h 1896014"/>
              <a:gd name="connsiteX11" fmla="*/ 5772150 w 7924800"/>
              <a:gd name="connsiteY11" fmla="*/ 962564 h 1896014"/>
              <a:gd name="connsiteX12" fmla="*/ 6343650 w 7924800"/>
              <a:gd name="connsiteY12" fmla="*/ 1886489 h 1896014"/>
              <a:gd name="connsiteX13" fmla="*/ 6848475 w 7924800"/>
              <a:gd name="connsiteY13" fmla="*/ 962564 h 1896014"/>
              <a:gd name="connsiteX14" fmla="*/ 7377113 w 7924800"/>
              <a:gd name="connsiteY14" fmla="*/ 539 h 1896014"/>
              <a:gd name="connsiteX15" fmla="*/ 7924800 w 7924800"/>
              <a:gd name="connsiteY15" fmla="*/ 1095914 h 1896014"/>
              <a:gd name="connsiteX0" fmla="*/ 0 w 7924800"/>
              <a:gd name="connsiteY0" fmla="*/ 1895487 h 1895487"/>
              <a:gd name="connsiteX1" fmla="*/ 533400 w 7924800"/>
              <a:gd name="connsiteY1" fmla="*/ 952512 h 1895487"/>
              <a:gd name="connsiteX2" fmla="*/ 1047750 w 7924800"/>
              <a:gd name="connsiteY2" fmla="*/ 19062 h 1895487"/>
              <a:gd name="connsiteX3" fmla="*/ 1590675 w 7924800"/>
              <a:gd name="connsiteY3" fmla="*/ 971562 h 1895487"/>
              <a:gd name="connsiteX4" fmla="*/ 2100262 w 7924800"/>
              <a:gd name="connsiteY4" fmla="*/ 1890725 h 1895487"/>
              <a:gd name="connsiteX5" fmla="*/ 2647950 w 7924800"/>
              <a:gd name="connsiteY5" fmla="*/ 952512 h 1895487"/>
              <a:gd name="connsiteX6" fmla="*/ 3162300 w 7924800"/>
              <a:gd name="connsiteY6" fmla="*/ 19062 h 1895487"/>
              <a:gd name="connsiteX7" fmla="*/ 3686175 w 7924800"/>
              <a:gd name="connsiteY7" fmla="*/ 971562 h 1895487"/>
              <a:gd name="connsiteX8" fmla="*/ 4210050 w 7924800"/>
              <a:gd name="connsiteY8" fmla="*/ 1876437 h 1895487"/>
              <a:gd name="connsiteX9" fmla="*/ 4733925 w 7924800"/>
              <a:gd name="connsiteY9" fmla="*/ 952512 h 1895487"/>
              <a:gd name="connsiteX10" fmla="*/ 5248275 w 7924800"/>
              <a:gd name="connsiteY10" fmla="*/ 19062 h 1895487"/>
              <a:gd name="connsiteX11" fmla="*/ 5772150 w 7924800"/>
              <a:gd name="connsiteY11" fmla="*/ 962037 h 1895487"/>
              <a:gd name="connsiteX12" fmla="*/ 6343650 w 7924800"/>
              <a:gd name="connsiteY12" fmla="*/ 1885962 h 1895487"/>
              <a:gd name="connsiteX13" fmla="*/ 6848475 w 7924800"/>
              <a:gd name="connsiteY13" fmla="*/ 962037 h 1895487"/>
              <a:gd name="connsiteX14" fmla="*/ 7377113 w 7924800"/>
              <a:gd name="connsiteY14" fmla="*/ 12 h 1895487"/>
              <a:gd name="connsiteX15" fmla="*/ 7924800 w 7924800"/>
              <a:gd name="connsiteY15" fmla="*/ 1095387 h 1895487"/>
              <a:gd name="connsiteX0" fmla="*/ 0 w 7924800"/>
              <a:gd name="connsiteY0" fmla="*/ 1895487 h 1895487"/>
              <a:gd name="connsiteX1" fmla="*/ 533400 w 7924800"/>
              <a:gd name="connsiteY1" fmla="*/ 952512 h 1895487"/>
              <a:gd name="connsiteX2" fmla="*/ 1047750 w 7924800"/>
              <a:gd name="connsiteY2" fmla="*/ 19062 h 1895487"/>
              <a:gd name="connsiteX3" fmla="*/ 1590675 w 7924800"/>
              <a:gd name="connsiteY3" fmla="*/ 971562 h 1895487"/>
              <a:gd name="connsiteX4" fmla="*/ 2100262 w 7924800"/>
              <a:gd name="connsiteY4" fmla="*/ 1890725 h 1895487"/>
              <a:gd name="connsiteX5" fmla="*/ 2647950 w 7924800"/>
              <a:gd name="connsiteY5" fmla="*/ 952512 h 1895487"/>
              <a:gd name="connsiteX6" fmla="*/ 3162300 w 7924800"/>
              <a:gd name="connsiteY6" fmla="*/ 19062 h 1895487"/>
              <a:gd name="connsiteX7" fmla="*/ 3686175 w 7924800"/>
              <a:gd name="connsiteY7" fmla="*/ 971562 h 1895487"/>
              <a:gd name="connsiteX8" fmla="*/ 4210050 w 7924800"/>
              <a:gd name="connsiteY8" fmla="*/ 1876437 h 1895487"/>
              <a:gd name="connsiteX9" fmla="*/ 4733925 w 7924800"/>
              <a:gd name="connsiteY9" fmla="*/ 952512 h 1895487"/>
              <a:gd name="connsiteX10" fmla="*/ 5248275 w 7924800"/>
              <a:gd name="connsiteY10" fmla="*/ 19062 h 1895487"/>
              <a:gd name="connsiteX11" fmla="*/ 5772150 w 7924800"/>
              <a:gd name="connsiteY11" fmla="*/ 962037 h 1895487"/>
              <a:gd name="connsiteX12" fmla="*/ 6343650 w 7924800"/>
              <a:gd name="connsiteY12" fmla="*/ 1885962 h 1895487"/>
              <a:gd name="connsiteX13" fmla="*/ 6848475 w 7924800"/>
              <a:gd name="connsiteY13" fmla="*/ 962037 h 1895487"/>
              <a:gd name="connsiteX14" fmla="*/ 7377113 w 7924800"/>
              <a:gd name="connsiteY14" fmla="*/ 12 h 1895487"/>
              <a:gd name="connsiteX15" fmla="*/ 7924800 w 7924800"/>
              <a:gd name="connsiteY15" fmla="*/ 1095387 h 189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4800" h="1895487">
                <a:moveTo>
                  <a:pt x="0" y="1895487"/>
                </a:moveTo>
                <a:cubicBezTo>
                  <a:pt x="179387" y="1580368"/>
                  <a:pt x="363538" y="1293825"/>
                  <a:pt x="533400" y="952512"/>
                </a:cubicBezTo>
                <a:cubicBezTo>
                  <a:pt x="703262" y="611199"/>
                  <a:pt x="871538" y="15887"/>
                  <a:pt x="1047750" y="19062"/>
                </a:cubicBezTo>
                <a:cubicBezTo>
                  <a:pt x="1223962" y="22237"/>
                  <a:pt x="1439069" y="645331"/>
                  <a:pt x="1590675" y="971562"/>
                </a:cubicBezTo>
                <a:cubicBezTo>
                  <a:pt x="1742281" y="1297793"/>
                  <a:pt x="1924050" y="1893900"/>
                  <a:pt x="2100262" y="1890725"/>
                </a:cubicBezTo>
                <a:cubicBezTo>
                  <a:pt x="2276474" y="1887550"/>
                  <a:pt x="2504281" y="1264456"/>
                  <a:pt x="2647950" y="952512"/>
                </a:cubicBezTo>
                <a:cubicBezTo>
                  <a:pt x="2791619" y="640568"/>
                  <a:pt x="2989263" y="15887"/>
                  <a:pt x="3162300" y="19062"/>
                </a:cubicBezTo>
                <a:cubicBezTo>
                  <a:pt x="3335337" y="22237"/>
                  <a:pt x="3540126" y="638187"/>
                  <a:pt x="3686175" y="971562"/>
                </a:cubicBezTo>
                <a:cubicBezTo>
                  <a:pt x="3832224" y="1304937"/>
                  <a:pt x="4035425" y="1879612"/>
                  <a:pt x="4210050" y="1876437"/>
                </a:cubicBezTo>
                <a:cubicBezTo>
                  <a:pt x="4384675" y="1873262"/>
                  <a:pt x="4589463" y="1281124"/>
                  <a:pt x="4733925" y="952512"/>
                </a:cubicBezTo>
                <a:cubicBezTo>
                  <a:pt x="4878387" y="623900"/>
                  <a:pt x="5075238" y="17475"/>
                  <a:pt x="5248275" y="19062"/>
                </a:cubicBezTo>
                <a:cubicBezTo>
                  <a:pt x="5421312" y="20649"/>
                  <a:pt x="5589588" y="650887"/>
                  <a:pt x="5772150" y="962037"/>
                </a:cubicBezTo>
                <a:cubicBezTo>
                  <a:pt x="5954712" y="1273187"/>
                  <a:pt x="6164263" y="1885962"/>
                  <a:pt x="6343650" y="1885962"/>
                </a:cubicBezTo>
                <a:cubicBezTo>
                  <a:pt x="6523037" y="1885962"/>
                  <a:pt x="6704806" y="1281125"/>
                  <a:pt x="6848475" y="962037"/>
                </a:cubicBezTo>
                <a:cubicBezTo>
                  <a:pt x="6992144" y="642949"/>
                  <a:pt x="7207251" y="-3163"/>
                  <a:pt x="7377113" y="12"/>
                </a:cubicBezTo>
                <a:cubicBezTo>
                  <a:pt x="7546975" y="3187"/>
                  <a:pt x="7733506" y="558812"/>
                  <a:pt x="7924800" y="109538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217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95" grpId="0" animBg="1"/>
      <p:bldP spid="96" grpId="0"/>
      <p:bldP spid="97" grpId="0" animBg="1"/>
      <p:bldP spid="5" grpId="0" animBg="1"/>
      <p:bldP spid="8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39" y="140362"/>
            <a:ext cx="248126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828" y="853813"/>
            <a:ext cx="1745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77766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27584" y="1477846"/>
                <a:ext cx="7497950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Используем формулу для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синуса разности двух углов</a:t>
                </a:r>
              </a:p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и получим</a:t>
                </a:r>
              </a:p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у(х)=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𝒔𝒊𝒏</m:t>
                        </m:r>
                      </m:fName>
                      <m:e>
                        <m:d>
                          <m:dPr>
                            <m:ctrlPr>
                              <a:rPr lang="en-US" sz="2400" b="1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ru-RU" sz="2400" b="1" i="1" smtClean="0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  <m:r>
                              <a:rPr lang="ru-RU" sz="2400" b="1" i="1" smtClean="0">
                                <a:latin typeface="Cambria Math"/>
                                <a:cs typeface="Times New Roman" pitchFamily="18" charset="0"/>
                              </a:rPr>
                              <m:t>х−х</m:t>
                            </m:r>
                          </m:e>
                        </m:d>
                      </m:e>
                    </m:func>
                  </m:oMath>
                </a14:m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400" b="1" i="1" dirty="0" smtClean="0">
                            <a:latin typeface="Cambria Math"/>
                            <a:cs typeface="Times New Roman" pitchFamily="18" charset="0"/>
                          </a:rPr>
                          <m:t>𝒔𝒊𝒏</m:t>
                        </m:r>
                      </m:fName>
                      <m:e>
                        <m:r>
                          <a:rPr lang="ru-RU" sz="2400" b="1" i="1" dirty="0" smtClean="0">
                            <a:latin typeface="Cambria Math"/>
                            <a:cs typeface="Times New Roman" pitchFamily="18" charset="0"/>
                          </a:rPr>
                          <m:t>х</m:t>
                        </m:r>
                      </m:e>
                    </m:func>
                  </m:oMath>
                </a14:m>
                <a:endParaRPr lang="ru-RU" sz="2400" b="1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Наименьший положительный период функции равен</a:t>
                </a:r>
              </a:p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Т=2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𝝅</m:t>
                    </m:r>
                  </m:oMath>
                </a14:m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477846"/>
                <a:ext cx="749795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1301" t="-2508" r="-163" b="-59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832425" y="3284984"/>
            <a:ext cx="1905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00485" y="3789040"/>
                <a:ext cx="7690760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Используем формулу для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косинуса разности двух углов </a:t>
                </a:r>
              </a:p>
              <a:p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и</a:t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 получим</a:t>
                </a:r>
              </a:p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у(х)=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400" b="1" i="0" smtClean="0">
                            <a:latin typeface="Cambria Math"/>
                            <a:cs typeface="Times New Roman" pitchFamily="18" charset="0"/>
                          </a:rPr>
                          <m:t>𝐜𝐨𝐬</m:t>
                        </m:r>
                      </m:fName>
                      <m:e>
                        <m:d>
                          <m:dPr>
                            <m:ctrlPr>
                              <a:rPr lang="en-US" sz="2400" b="1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ru-RU" sz="2400" b="1" i="1" smtClean="0">
                                <a:latin typeface="Cambria Math"/>
                                <a:cs typeface="Times New Roman" pitchFamily="18" charset="0"/>
                              </a:rPr>
                              <m:t>𝟓</m:t>
                            </m:r>
                            <m:r>
                              <a:rPr lang="ru-RU" sz="2400" b="1" i="1" smtClean="0">
                                <a:latin typeface="Cambria Math"/>
                                <a:cs typeface="Times New Roman" pitchFamily="18" charset="0"/>
                              </a:rPr>
                              <m:t>х−</m:t>
                            </m:r>
                            <m:r>
                              <a:rPr lang="ru-RU" sz="2400" b="1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𝟒</m:t>
                            </m:r>
                            <m:r>
                              <a:rPr lang="ru-RU" sz="2400" b="1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х</m:t>
                            </m:r>
                          </m:e>
                        </m:d>
                      </m:e>
                    </m:func>
                  </m:oMath>
                </a14:m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400" b="1" i="0" dirty="0" smtClean="0">
                            <a:latin typeface="Cambria Math"/>
                            <a:cs typeface="Times New Roman" pitchFamily="18" charset="0"/>
                          </a:rPr>
                          <m:t>𝐜𝐨𝐬</m:t>
                        </m:r>
                      </m:fName>
                      <m:e>
                        <m:r>
                          <a:rPr lang="ru-RU" sz="2400" b="1" i="1" dirty="0" smtClean="0">
                            <a:latin typeface="Cambria Math"/>
                            <a:cs typeface="Times New Roman" pitchFamily="18" charset="0"/>
                          </a:rPr>
                          <m:t>х</m:t>
                        </m:r>
                      </m:e>
                    </m:func>
                    <m:r>
                      <a:rPr lang="en-US" sz="2400" b="1" i="1" dirty="0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endParaRPr lang="ru-RU" sz="2400" b="1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lvl="0"/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Наименьший положительный период функции равен</a:t>
                </a:r>
              </a:p>
              <a:p>
                <a:pPr lvl="0"/>
                <a:r>
                  <a:rPr lang="ru-RU" sz="24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Т=2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𝝅</m:t>
                    </m:r>
                  </m:oMath>
                </a14:m>
                <a:endParaRPr lang="ru-RU" sz="24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85" y="3789040"/>
                <a:ext cx="7690760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1269" t="-2116" r="-2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1728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4067944" y="1267222"/>
            <a:ext cx="4680520" cy="3312368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унок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208446"/>
            <a:ext cx="32403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4217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</TotalTime>
  <Words>534</Words>
  <Application>Microsoft Office PowerPoint</Application>
  <PresentationFormat>Экран (4:3)</PresentationFormat>
  <Paragraphs>326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Обобщающее повторение: тригонометрические функции и их свойства</vt:lpstr>
      <vt:lpstr>Урок № 3 Цели урока</vt:lpstr>
      <vt:lpstr>Сильнее всех – владеющий собой                         Сенека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Обобщающее повторение: тригонометрические функции и их свойства</dc:title>
  <dc:creator>1</dc:creator>
  <cp:lastModifiedBy>1</cp:lastModifiedBy>
  <cp:revision>12</cp:revision>
  <dcterms:created xsi:type="dcterms:W3CDTF">2016-09-29T12:47:30Z</dcterms:created>
  <dcterms:modified xsi:type="dcterms:W3CDTF">2016-09-29T18:35:23Z</dcterms:modified>
</cp:coreProperties>
</file>